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73" r:id="rId4"/>
    <p:sldId id="261" r:id="rId5"/>
    <p:sldId id="265" r:id="rId6"/>
    <p:sldId id="272" r:id="rId7"/>
    <p:sldId id="266" r:id="rId8"/>
    <p:sldId id="275" r:id="rId9"/>
    <p:sldId id="269" r:id="rId10"/>
    <p:sldId id="270" r:id="rId11"/>
    <p:sldId id="271" r:id="rId12"/>
    <p:sldId id="267" r:id="rId13"/>
    <p:sldId id="276" r:id="rId14"/>
    <p:sldId id="268" r:id="rId15"/>
    <p:sldId id="274" r:id="rId16"/>
    <p:sldId id="277" r:id="rId17"/>
    <p:sldId id="280" r:id="rId18"/>
    <p:sldId id="279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75" d="100"/>
          <a:sy n="75" d="100"/>
        </p:scale>
        <p:origin x="-2504" y="-648"/>
      </p:cViewPr>
      <p:guideLst>
        <p:guide orient="horz" pos="1093"/>
        <p:guide pos="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AD451-11C2-0948-AE0A-245669B9642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97AF0-E87E-AE4C-BB4F-95B83570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97AF0-E87E-AE4C-BB4F-95B835700C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03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3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9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6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5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0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4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8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0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6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96720-A2F1-814A-8FB6-29D1AD8EEAF6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7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60082" y="325476"/>
            <a:ext cx="7865583" cy="6251531"/>
            <a:chOff x="660082" y="325476"/>
            <a:chExt cx="7865583" cy="6251531"/>
          </a:xfrm>
        </p:grpSpPr>
        <p:pic>
          <p:nvPicPr>
            <p:cNvPr id="3" name="Picture 2" descr="2N82_2N7X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" t="5712" r="76976" b="36451"/>
            <a:stretch/>
          </p:blipFill>
          <p:spPr>
            <a:xfrm>
              <a:off x="724767" y="325476"/>
              <a:ext cx="2031332" cy="2689045"/>
            </a:xfrm>
            <a:prstGeom prst="rect">
              <a:avLst/>
            </a:prstGeom>
          </p:spPr>
        </p:pic>
        <p:pic>
          <p:nvPicPr>
            <p:cNvPr id="36" name="Picture 35" descr="2N82_2N7X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78" t="5712" r="41956" b="36451"/>
            <a:stretch/>
          </p:blipFill>
          <p:spPr>
            <a:xfrm>
              <a:off x="2756099" y="325476"/>
              <a:ext cx="2317297" cy="2689045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2545372" y="661214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(b)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0082" y="661214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(a)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617537" y="3552629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(c)</a:t>
              </a:r>
              <a:endParaRPr lang="en-US" b="1" dirty="0">
                <a:latin typeface="Helvetica"/>
                <a:cs typeface="Helvetica"/>
              </a:endParaRPr>
            </a:p>
          </p:txBody>
        </p:sp>
        <p:pic>
          <p:nvPicPr>
            <p:cNvPr id="40" name="Picture 39" descr="2L94_1Z2J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5" t="22133" r="39513" b="39500"/>
            <a:stretch/>
          </p:blipFill>
          <p:spPr>
            <a:xfrm>
              <a:off x="2997775" y="3560569"/>
              <a:ext cx="2075621" cy="2187437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pic>
          <p:nvPicPr>
            <p:cNvPr id="41" name="Picture 40" descr="2L94_1Z2J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22133" r="71285" b="39500"/>
            <a:stretch/>
          </p:blipFill>
          <p:spPr>
            <a:xfrm>
              <a:off x="812373" y="3552629"/>
              <a:ext cx="1955195" cy="2187437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grpSp>
          <p:nvGrpSpPr>
            <p:cNvPr id="47" name="Group 46"/>
            <p:cNvGrpSpPr/>
            <p:nvPr/>
          </p:nvGrpSpPr>
          <p:grpSpPr>
            <a:xfrm>
              <a:off x="5497398" y="4432803"/>
              <a:ext cx="3021736" cy="2144204"/>
              <a:chOff x="4744546" y="3643694"/>
              <a:chExt cx="3021736" cy="214420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4744546" y="5385617"/>
                <a:ext cx="2535278" cy="402281"/>
                <a:chOff x="2874201" y="4412419"/>
                <a:chExt cx="2535278" cy="402281"/>
              </a:xfrm>
            </p:grpSpPr>
            <p:sp>
              <p:nvSpPr>
                <p:cNvPr id="70" name="Rectangle 69"/>
                <p:cNvSpPr/>
                <p:nvPr/>
              </p:nvSpPr>
              <p:spPr>
                <a:xfrm rot="10800000">
                  <a:off x="2914001" y="4412419"/>
                  <a:ext cx="2395705" cy="4022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50000">
                      <a:schemeClr val="bg1"/>
                    </a:gs>
                    <a:gs pos="75000">
                      <a:srgbClr val="FF0000"/>
                    </a:gs>
                    <a:gs pos="87000">
                      <a:srgbClr val="FF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2874201" y="4448328"/>
                  <a:ext cx="742904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 smtClean="0">
                      <a:latin typeface="Helvetica"/>
                      <a:cs typeface="Helvetica"/>
                    </a:rPr>
                    <a:t>0.50</a:t>
                  </a:r>
                  <a:endParaRPr lang="en-US" sz="1600" dirty="0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4746219" y="4445368"/>
                  <a:ext cx="66326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 smtClean="0">
                      <a:latin typeface="Helvetica"/>
                      <a:cs typeface="Helvetica"/>
                    </a:rPr>
                    <a:t>1.00</a:t>
                  </a:r>
                  <a:endParaRPr lang="en-US" sz="1600" dirty="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77153" y="4445368"/>
                  <a:ext cx="8004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NSLR</a:t>
                  </a:r>
                  <a:endParaRPr lang="en-US" dirty="0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01156" y="3643694"/>
                <a:ext cx="2765126" cy="1710558"/>
                <a:chOff x="4869158" y="1077156"/>
                <a:chExt cx="2249546" cy="1391610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4869158" y="1086485"/>
                  <a:ext cx="2249546" cy="1382281"/>
                  <a:chOff x="4869158" y="1086485"/>
                  <a:chExt cx="2249546" cy="1382281"/>
                </a:xfrm>
              </p:grpSpPr>
              <p:pic>
                <p:nvPicPr>
                  <p:cNvPr id="59" name="Picture 58" descr="figure_1Z2J_2L94_1.pdf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425" t="73326" r="14734" b="11894"/>
                  <a:stretch/>
                </p:blipFill>
                <p:spPr>
                  <a:xfrm>
                    <a:off x="4869158" y="1406384"/>
                    <a:ext cx="1665894" cy="561568"/>
                  </a:xfrm>
                  <a:prstGeom prst="rect">
                    <a:avLst/>
                  </a:prstGeom>
                </p:spPr>
              </p:pic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4870073" y="1086485"/>
                    <a:ext cx="2248631" cy="1382281"/>
                    <a:chOff x="4280793" y="1665605"/>
                    <a:chExt cx="2248631" cy="1382281"/>
                  </a:xfrm>
                </p:grpSpPr>
                <p:grpSp>
                  <p:nvGrpSpPr>
                    <p:cNvPr id="61" name="Group 60"/>
                    <p:cNvGrpSpPr/>
                    <p:nvPr/>
                  </p:nvGrpSpPr>
                  <p:grpSpPr>
                    <a:xfrm>
                      <a:off x="4280793" y="1665605"/>
                      <a:ext cx="2129512" cy="1382281"/>
                      <a:chOff x="4664584" y="1503045"/>
                      <a:chExt cx="2129512" cy="1382281"/>
                    </a:xfrm>
                  </p:grpSpPr>
                  <p:pic>
                    <p:nvPicPr>
                      <p:cNvPr id="63" name="Picture 62" descr="figure_1Z2J_2L94_1.pdf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1425" t="36406" r="14734" b="53006"/>
                      <a:stretch/>
                    </p:blipFill>
                    <p:spPr>
                      <a:xfrm>
                        <a:off x="4664584" y="1503045"/>
                        <a:ext cx="1665894" cy="402314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64" name="Group 63"/>
                      <p:cNvGrpSpPr/>
                      <p:nvPr/>
                    </p:nvGrpSpPr>
                    <p:grpSpPr>
                      <a:xfrm>
                        <a:off x="4749768" y="1558219"/>
                        <a:ext cx="2044328" cy="1327107"/>
                        <a:chOff x="2171446" y="1491379"/>
                        <a:chExt cx="2044328" cy="1327107"/>
                      </a:xfrm>
                    </p:grpSpPr>
                    <p:sp>
                      <p:nvSpPr>
                        <p:cNvPr id="68" name="Rectangle 67"/>
                        <p:cNvSpPr/>
                        <p:nvPr/>
                      </p:nvSpPr>
                      <p:spPr>
                        <a:xfrm>
                          <a:off x="3703813" y="1491379"/>
                          <a:ext cx="511961" cy="275428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1600" dirty="0" smtClean="0">
                              <a:latin typeface="Helvetica"/>
                              <a:cs typeface="Helvetica"/>
                            </a:rPr>
                            <a:t>MAE</a:t>
                          </a:r>
                          <a:endParaRPr lang="en-US" sz="1600" dirty="0"/>
                        </a:p>
                      </p:txBody>
                    </p:sp>
                    <p:sp>
                      <p:nvSpPr>
                        <p:cNvPr id="69" name="Rectangle 68"/>
                        <p:cNvSpPr/>
                        <p:nvPr/>
                      </p:nvSpPr>
                      <p:spPr>
                        <a:xfrm rot="18000000">
                          <a:off x="1978845" y="2350458"/>
                          <a:ext cx="660629" cy="275428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1600" dirty="0" smtClean="0">
                              <a:latin typeface="Helvetica"/>
                              <a:cs typeface="Helvetica"/>
                            </a:rPr>
                            <a:t>carbon</a:t>
                          </a:r>
                          <a:endParaRPr lang="en-US" sz="1600" dirty="0"/>
                        </a:p>
                      </p:txBody>
                    </p:sp>
                  </p:grpSp>
                  <p:sp>
                    <p:nvSpPr>
                      <p:cNvPr id="65" name="Rectangle 64"/>
                      <p:cNvSpPr/>
                      <p:nvPr/>
                    </p:nvSpPr>
                    <p:spPr>
                      <a:xfrm rot="18000000">
                        <a:off x="5070030" y="2380779"/>
                        <a:ext cx="623544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proton</a:t>
                        </a:r>
                        <a:endParaRPr lang="en-US" sz="1600" dirty="0"/>
                      </a:p>
                    </p:txBody>
                  </p:sp>
                  <p:sp>
                    <p:nvSpPr>
                      <p:cNvPr id="66" name="Rectangle 65"/>
                      <p:cNvSpPr/>
                      <p:nvPr/>
                    </p:nvSpPr>
                    <p:spPr>
                      <a:xfrm rot="18000000">
                        <a:off x="5725754" y="2327981"/>
                        <a:ext cx="475120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both</a:t>
                        </a:r>
                        <a:endParaRPr lang="en-US" sz="1600" dirty="0"/>
                      </a:p>
                    </p:txBody>
                  </p:sp>
                </p:grpSp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5896915" y="2143256"/>
                      <a:ext cx="632509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RMSE</a:t>
                      </a:r>
                      <a:endParaRPr lang="en-US" sz="1600" dirty="0"/>
                    </a:p>
                  </p:txBody>
                </p:sp>
              </p:grpSp>
            </p:grpSp>
            <p:sp>
              <p:nvSpPr>
                <p:cNvPr id="53" name="Rectangle 52"/>
                <p:cNvSpPr/>
                <p:nvPr/>
              </p:nvSpPr>
              <p:spPr>
                <a:xfrm>
                  <a:off x="6094941" y="10771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6100293" y="14380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5550333" y="10804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5555685" y="14413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4980861" y="1085808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4986213" y="144667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</p:grpSp>
        </p:grpSp>
        <p:sp>
          <p:nvSpPr>
            <p:cNvPr id="74" name="TextBox 73"/>
            <p:cNvSpPr txBox="1"/>
            <p:nvPr/>
          </p:nvSpPr>
          <p:spPr>
            <a:xfrm>
              <a:off x="5003457" y="661214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(c)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64092" y="3246590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(e)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8802" y="3126278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(d)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22177" y="3126278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(f)</a:t>
              </a:r>
              <a:endParaRPr lang="en-US" b="1" dirty="0">
                <a:latin typeface="Helvetica"/>
                <a:cs typeface="Helvetica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777822" y="621836"/>
              <a:ext cx="2740774" cy="2753027"/>
              <a:chOff x="5777822" y="602275"/>
              <a:chExt cx="2740774" cy="275302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5777822" y="1676382"/>
                <a:ext cx="2016612" cy="954234"/>
                <a:chOff x="7249799" y="999772"/>
                <a:chExt cx="2379255" cy="1125838"/>
              </a:xfrm>
            </p:grpSpPr>
            <p:pic>
              <p:nvPicPr>
                <p:cNvPr id="97" name="Picture 96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36406" r="15441" b="52656"/>
                <a:stretch/>
              </p:blipFill>
              <p:spPr>
                <a:xfrm>
                  <a:off x="7249799" y="999772"/>
                  <a:ext cx="2379072" cy="597323"/>
                </a:xfrm>
                <a:prstGeom prst="rect">
                  <a:avLst/>
                </a:prstGeom>
              </p:spPr>
            </p:pic>
            <p:pic>
              <p:nvPicPr>
                <p:cNvPr id="100" name="Picture 99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75914" r="15441" b="14225"/>
                <a:stretch/>
              </p:blipFill>
              <p:spPr>
                <a:xfrm>
                  <a:off x="7249982" y="1587111"/>
                  <a:ext cx="2379072" cy="538499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5842549" y="1698212"/>
                <a:ext cx="2672662" cy="1657090"/>
                <a:chOff x="4955257" y="1077156"/>
                <a:chExt cx="2174323" cy="1348110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4955257" y="1109034"/>
                  <a:ext cx="2174323" cy="1316232"/>
                  <a:chOff x="4365977" y="1688154"/>
                  <a:chExt cx="2174323" cy="1316232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4365977" y="1688154"/>
                    <a:ext cx="2055203" cy="1316232"/>
                    <a:chOff x="4749768" y="1525594"/>
                    <a:chExt cx="2055203" cy="1316232"/>
                  </a:xfrm>
                </p:grpSpPr>
                <p:grpSp>
                  <p:nvGrpSpPr>
                    <p:cNvPr id="23" name="Group 22"/>
                    <p:cNvGrpSpPr/>
                    <p:nvPr/>
                  </p:nvGrpSpPr>
                  <p:grpSpPr>
                    <a:xfrm>
                      <a:off x="4749768" y="1525594"/>
                      <a:ext cx="2055203" cy="1316232"/>
                      <a:chOff x="2171446" y="1458754"/>
                      <a:chExt cx="2055203" cy="1316232"/>
                    </a:xfrm>
                  </p:grpSpPr>
                  <p:sp>
                    <p:nvSpPr>
                      <p:cNvPr id="26" name="Rectangle 25"/>
                      <p:cNvSpPr/>
                      <p:nvPr/>
                    </p:nvSpPr>
                    <p:spPr>
                      <a:xfrm>
                        <a:off x="3714688" y="1458754"/>
                        <a:ext cx="511961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MAE</a:t>
                        </a:r>
                        <a:endParaRPr lang="en-US" sz="1600" dirty="0"/>
                      </a:p>
                    </p:txBody>
                  </p:sp>
                  <p:sp>
                    <p:nvSpPr>
                      <p:cNvPr id="30" name="Rectangle 29"/>
                      <p:cNvSpPr/>
                      <p:nvPr/>
                    </p:nvSpPr>
                    <p:spPr>
                      <a:xfrm rot="18000000">
                        <a:off x="1978845" y="2306958"/>
                        <a:ext cx="660629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carbon</a:t>
                        </a:r>
                        <a:endParaRPr lang="en-US" sz="1600" dirty="0"/>
                      </a:p>
                    </p:txBody>
                  </p:sp>
                </p:grpSp>
                <p:sp>
                  <p:nvSpPr>
                    <p:cNvPr id="24" name="Rectangle 23"/>
                    <p:cNvSpPr/>
                    <p:nvPr/>
                  </p:nvSpPr>
                  <p:spPr>
                    <a:xfrm rot="18000000">
                      <a:off x="5070030" y="2337278"/>
                      <a:ext cx="623544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proton</a:t>
                      </a:r>
                      <a:endParaRPr lang="en-US" sz="1600" dirty="0"/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 rot="18000000">
                      <a:off x="5725754" y="2284480"/>
                      <a:ext cx="475120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both</a:t>
                      </a:r>
                      <a:endParaRPr lang="en-US" sz="1600" dirty="0"/>
                    </a:p>
                  </p:txBody>
                </p:sp>
              </p:grpSp>
              <p:sp>
                <p:nvSpPr>
                  <p:cNvPr id="67" name="Rectangle 66"/>
                  <p:cNvSpPr/>
                  <p:nvPr/>
                </p:nvSpPr>
                <p:spPr>
                  <a:xfrm>
                    <a:off x="5907791" y="2110629"/>
                    <a:ext cx="632509" cy="2754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 smtClean="0">
                        <a:latin typeface="Helvetica"/>
                        <a:cs typeface="Helvetica"/>
                      </a:rPr>
                      <a:t>RMSE</a:t>
                    </a:r>
                    <a:endParaRPr lang="en-US" sz="1600" dirty="0"/>
                  </a:p>
                </p:txBody>
              </p:sp>
            </p:grpSp>
            <p:sp>
              <p:nvSpPr>
                <p:cNvPr id="6" name="Rectangle 5"/>
                <p:cNvSpPr/>
                <p:nvPr/>
              </p:nvSpPr>
              <p:spPr>
                <a:xfrm>
                  <a:off x="6094941" y="10771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100293" y="14380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5550333" y="10804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5555685" y="14413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980861" y="1085808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986213" y="144667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5787694" y="602275"/>
                <a:ext cx="2016612" cy="954234"/>
                <a:chOff x="7249799" y="999772"/>
                <a:chExt cx="2379255" cy="1125838"/>
              </a:xfrm>
            </p:grpSpPr>
            <p:pic>
              <p:nvPicPr>
                <p:cNvPr id="104" name="Picture 103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36406" r="15441" b="52656"/>
                <a:stretch/>
              </p:blipFill>
              <p:spPr>
                <a:xfrm>
                  <a:off x="7249799" y="999772"/>
                  <a:ext cx="2379072" cy="597323"/>
                </a:xfrm>
                <a:prstGeom prst="rect">
                  <a:avLst/>
                </a:prstGeom>
              </p:spPr>
            </p:pic>
            <p:pic>
              <p:nvPicPr>
                <p:cNvPr id="107" name="Picture 106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75914" r="15441" b="14225"/>
                <a:stretch/>
              </p:blipFill>
              <p:spPr>
                <a:xfrm>
                  <a:off x="7249982" y="1587111"/>
                  <a:ext cx="2379072" cy="538499"/>
                </a:xfrm>
                <a:prstGeom prst="rect">
                  <a:avLst/>
                </a:prstGeom>
              </p:spPr>
            </p:pic>
          </p:grpSp>
          <p:sp>
            <p:nvSpPr>
              <p:cNvPr id="109" name="Rectangle 108"/>
              <p:cNvSpPr/>
              <p:nvPr/>
            </p:nvSpPr>
            <p:spPr>
              <a:xfrm>
                <a:off x="7742876" y="653468"/>
                <a:ext cx="629299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MAE</a:t>
                </a:r>
                <a:endParaRPr lang="en-US" sz="1600" dirty="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741121" y="1172772"/>
                <a:ext cx="777475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RMSE</a:t>
                </a:r>
                <a:endParaRPr lang="en-US" sz="1600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320782" y="677907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327361" y="1121484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04262" y="669891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10841" y="1113468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941214" y="688611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947793" y="1132188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5258773" y="880170"/>
              <a:ext cx="6592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Free</a:t>
              </a:r>
              <a:endParaRPr lang="en-US" dirty="0"/>
            </a:p>
          </p:txBody>
        </p:sp>
        <p:sp>
          <p:nvSpPr>
            <p:cNvPr id="124" name="Rectangle 123"/>
            <p:cNvSpPr/>
            <p:nvPr/>
          </p:nvSpPr>
          <p:spPr>
            <a:xfrm rot="16200000">
              <a:off x="5167084" y="1900124"/>
              <a:ext cx="8521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Bound</a:t>
              </a:r>
              <a:endParaRPr lang="en-US" dirty="0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760539" y="3374093"/>
              <a:ext cx="2765126" cy="1094961"/>
              <a:chOff x="4869158" y="1077156"/>
              <a:chExt cx="2249546" cy="890796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4869158" y="1086485"/>
                <a:ext cx="2249546" cy="881467"/>
                <a:chOff x="4869158" y="1086485"/>
                <a:chExt cx="2249546" cy="881467"/>
              </a:xfrm>
            </p:grpSpPr>
            <p:pic>
              <p:nvPicPr>
                <p:cNvPr id="135" name="Picture 134" descr="figure_1Z2J_2L94_1.pdf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425" t="73326" r="14734" b="11894"/>
                <a:stretch/>
              </p:blipFill>
              <p:spPr>
                <a:xfrm>
                  <a:off x="4869158" y="1406384"/>
                  <a:ext cx="1665894" cy="561568"/>
                </a:xfrm>
                <a:prstGeom prst="rect">
                  <a:avLst/>
                </a:prstGeom>
              </p:spPr>
            </p:pic>
            <p:grpSp>
              <p:nvGrpSpPr>
                <p:cNvPr id="136" name="Group 135"/>
                <p:cNvGrpSpPr/>
                <p:nvPr/>
              </p:nvGrpSpPr>
              <p:grpSpPr>
                <a:xfrm>
                  <a:off x="4870073" y="1086485"/>
                  <a:ext cx="2248631" cy="753079"/>
                  <a:chOff x="4280793" y="1665605"/>
                  <a:chExt cx="2248631" cy="753079"/>
                </a:xfrm>
              </p:grpSpPr>
              <p:grpSp>
                <p:nvGrpSpPr>
                  <p:cNvPr id="137" name="Group 136"/>
                  <p:cNvGrpSpPr/>
                  <p:nvPr/>
                </p:nvGrpSpPr>
                <p:grpSpPr>
                  <a:xfrm>
                    <a:off x="4280793" y="1665605"/>
                    <a:ext cx="2129512" cy="402314"/>
                    <a:chOff x="4664584" y="1503045"/>
                    <a:chExt cx="2129512" cy="402314"/>
                  </a:xfrm>
                </p:grpSpPr>
                <p:pic>
                  <p:nvPicPr>
                    <p:cNvPr id="139" name="Picture 138" descr="figure_1Z2J_2L94_1.pdf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425" t="36406" r="14734" b="53006"/>
                    <a:stretch/>
                  </p:blipFill>
                  <p:spPr>
                    <a:xfrm>
                      <a:off x="4664584" y="1503045"/>
                      <a:ext cx="1665894" cy="4023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6282135" y="1558219"/>
                      <a:ext cx="511961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MAE</a:t>
                      </a:r>
                      <a:endParaRPr lang="en-US" sz="1600" dirty="0"/>
                    </a:p>
                  </p:txBody>
                </p:sp>
              </p:grp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96915" y="2143256"/>
                    <a:ext cx="632509" cy="2754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 smtClean="0">
                        <a:latin typeface="Helvetica"/>
                        <a:cs typeface="Helvetica"/>
                      </a:rPr>
                      <a:t>RMSE</a:t>
                    </a:r>
                    <a:endParaRPr lang="en-US" sz="1600" dirty="0"/>
                  </a:p>
                </p:txBody>
              </p:sp>
            </p:grpSp>
          </p:grpSp>
          <p:sp>
            <p:nvSpPr>
              <p:cNvPr id="129" name="Rectangle 128"/>
              <p:cNvSpPr/>
              <p:nvPr/>
            </p:nvSpPr>
            <p:spPr>
              <a:xfrm>
                <a:off x="6094941" y="1077156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100293" y="1438024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550333" y="1080456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5555685" y="1441324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980861" y="1085808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986213" y="1446676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 rot="16200000">
              <a:off x="5247902" y="3600175"/>
              <a:ext cx="6592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Free</a:t>
              </a:r>
              <a:endParaRPr lang="en-US" dirty="0"/>
            </a:p>
          </p:txBody>
        </p:sp>
        <p:sp>
          <p:nvSpPr>
            <p:cNvPr id="150" name="Rectangle 149"/>
            <p:cNvSpPr/>
            <p:nvPr/>
          </p:nvSpPr>
          <p:spPr>
            <a:xfrm rot="16200000">
              <a:off x="5156213" y="4620129"/>
              <a:ext cx="8521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Bound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27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041351"/>
              </p:ext>
            </p:extLst>
          </p:nvPr>
        </p:nvGraphicFramePr>
        <p:xfrm>
          <a:off x="1641593" y="1431489"/>
          <a:ext cx="5860814" cy="3995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991"/>
                <a:gridCol w="1394941"/>
                <a:gridCol w="1394941"/>
                <a:gridCol w="1394941"/>
              </a:tblGrid>
              <a:tr h="562883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Average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Structure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(</a:t>
                      </a:r>
                      <a:r>
                        <a:rPr lang="en-US" sz="1200" b="0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H,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, 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Conformationally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  <a:p>
                      <a:pPr algn="ctr"/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(</a:t>
                      </a:r>
                      <a:r>
                        <a:rPr lang="en-US" sz="1200" b="0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H,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, 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Each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Model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(</a:t>
                      </a:r>
                      <a:r>
                        <a:rPr lang="en-US" sz="1200" b="0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H,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, 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(1) 1R2P:2LPS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(2) 2FRL:2M22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(3) 2HX2:2M21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(4) 2KFC:2L1V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(5)</a:t>
                      </a:r>
                      <a:r>
                        <a:rPr lang="en-US" sz="1400" b="0" baseline="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2L94:1Z2J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(6)</a:t>
                      </a:r>
                      <a:r>
                        <a:rPr lang="en-US" sz="1400" b="0" baseline="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2N82:2N7X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lang="en-US" sz="1800" b="0" baseline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lang="en-US" sz="1800" b="0" baseline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(7) 1Z2J:2L94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(8) 2N7X:2N82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86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>
                          <a:latin typeface="Helvetica"/>
                          <a:cs typeface="Helvetica"/>
                        </a:rPr>
                        <a:t>True-Positive</a:t>
                      </a:r>
                      <a:r>
                        <a:rPr lang="en-US" sz="1300" b="0" baseline="0" dirty="0" smtClean="0">
                          <a:latin typeface="Helvetica"/>
                          <a:cs typeface="Helvetica"/>
                        </a:rPr>
                        <a:t> Rates:</a:t>
                      </a:r>
                      <a:endParaRPr lang="en-US" sz="13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5/8,</a:t>
                      </a:r>
                      <a:r>
                        <a:rPr lang="en-US" sz="1300" b="0" baseline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7/8,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5/8</a:t>
                      </a:r>
                      <a:endParaRPr lang="en-US" sz="13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4/8,</a:t>
                      </a:r>
                      <a:r>
                        <a:rPr lang="en-US" sz="1300" b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6/8,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5/8</a:t>
                      </a:r>
                      <a:endParaRPr lang="en-US" sz="13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5/8,</a:t>
                      </a:r>
                      <a:r>
                        <a:rPr lang="en-US" sz="1300" b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5/8,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6/8</a:t>
                      </a:r>
                      <a:endParaRPr lang="en-US" sz="13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592" y="274638"/>
            <a:ext cx="5860815" cy="1143000"/>
          </a:xfrm>
        </p:spPr>
        <p:txBody>
          <a:bodyPr/>
          <a:lstStyle/>
          <a:p>
            <a:r>
              <a:rPr lang="en-US" b="1" dirty="0" smtClean="0"/>
              <a:t>LARMOR</a:t>
            </a:r>
            <a:r>
              <a:rPr lang="en-US" b="1" baseline="30000" dirty="0" smtClean="0"/>
              <a:t>D</a:t>
            </a:r>
            <a:endParaRPr lang="en-US" b="1" baseline="30000" dirty="0"/>
          </a:p>
        </p:txBody>
      </p:sp>
    </p:spTree>
    <p:extLst>
      <p:ext uri="{BB962C8B-B14F-4D97-AF65-F5344CB8AC3E}">
        <p14:creationId xmlns:p14="http://schemas.microsoft.com/office/powerpoint/2010/main" val="2622028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638300" y="-3064933"/>
            <a:ext cx="5867400" cy="15786100"/>
            <a:chOff x="48683" y="-3064933"/>
            <a:chExt cx="5867400" cy="15786100"/>
          </a:xfrm>
        </p:grpSpPr>
        <p:pic>
          <p:nvPicPr>
            <p:cNvPr id="4" name="Picture 3" descr="table_consensus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3" y="-3064933"/>
              <a:ext cx="5867400" cy="5168900"/>
            </a:xfrm>
            <a:prstGeom prst="rect">
              <a:avLst/>
            </a:prstGeom>
          </p:spPr>
        </p:pic>
        <p:pic>
          <p:nvPicPr>
            <p:cNvPr id="5" name="Picture 4" descr="table_ramsey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3" y="2243667"/>
              <a:ext cx="5867400" cy="5168900"/>
            </a:xfrm>
            <a:prstGeom prst="rect">
              <a:avLst/>
            </a:prstGeom>
          </p:spPr>
        </p:pic>
        <p:pic>
          <p:nvPicPr>
            <p:cNvPr id="8" name="Picture 7" descr="table_larmord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3" y="7552267"/>
              <a:ext cx="5867400" cy="5168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61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-3900280" y="1372182"/>
            <a:ext cx="14147724" cy="4013200"/>
            <a:chOff x="-3832500" y="1372182"/>
            <a:chExt cx="14147724" cy="40132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0524" y="2394377"/>
              <a:ext cx="3314700" cy="23114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3582" y="2390393"/>
              <a:ext cx="3390900" cy="2311400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-3832500" y="1372182"/>
              <a:ext cx="13954705" cy="4013200"/>
              <a:chOff x="-1343300" y="1497030"/>
              <a:chExt cx="13954705" cy="4013200"/>
            </a:xfrm>
          </p:grpSpPr>
          <p:pic>
            <p:nvPicPr>
              <p:cNvPr id="2" name="Picture 1" descr="table_consensus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21720" y="1497030"/>
                <a:ext cx="5867400" cy="4013200"/>
              </a:xfrm>
              <a:prstGeom prst="rect">
                <a:avLst/>
              </a:prstGeom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-1343300" y="2071405"/>
                <a:ext cx="13954705" cy="3313977"/>
                <a:chOff x="-1343300" y="2071405"/>
                <a:chExt cx="13954705" cy="3313977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5066491" y="2080435"/>
                  <a:ext cx="7544914" cy="3304947"/>
                  <a:chOff x="383735" y="1490128"/>
                  <a:chExt cx="7544914" cy="3304947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641472" y="1965004"/>
                    <a:ext cx="7287177" cy="2830071"/>
                    <a:chOff x="641472" y="1965004"/>
                    <a:chExt cx="7287177" cy="2830071"/>
                  </a:xfrm>
                </p:grpSpPr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1607305" y="4121121"/>
                      <a:ext cx="2668443" cy="369332"/>
                      <a:chOff x="1696600" y="1704986"/>
                      <a:chExt cx="2668443" cy="369332"/>
                    </a:xfrm>
                  </p:grpSpPr>
                  <p:sp>
                    <p:nvSpPr>
                      <p:cNvPr id="20" name="TextBox 19"/>
                      <p:cNvSpPr txBox="1"/>
                      <p:nvPr/>
                    </p:nvSpPr>
                    <p:spPr>
                      <a:xfrm>
                        <a:off x="1696600" y="1704986"/>
                        <a:ext cx="31304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>
                            <a:latin typeface="Helvetica"/>
                            <a:cs typeface="Helvetica"/>
                          </a:rPr>
                          <a:t>1</a:t>
                        </a:r>
                        <a:endParaRPr lang="en-US" dirty="0">
                          <a:latin typeface="Helvetica"/>
                          <a:cs typeface="Helvetica"/>
                        </a:endParaRPr>
                      </a:p>
                    </p:txBody>
                  </p:sp>
                  <p:sp>
                    <p:nvSpPr>
                      <p:cNvPr id="21" name="TextBox 20"/>
                      <p:cNvSpPr txBox="1"/>
                      <p:nvPr/>
                    </p:nvSpPr>
                    <p:spPr>
                      <a:xfrm>
                        <a:off x="2033086" y="1704986"/>
                        <a:ext cx="31304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>
                            <a:latin typeface="Helvetica"/>
                            <a:cs typeface="Helvetica"/>
                          </a:rPr>
                          <a:t>2</a:t>
                        </a:r>
                        <a:endParaRPr lang="en-US" dirty="0">
                          <a:latin typeface="Helvetica"/>
                          <a:cs typeface="Helvetica"/>
                        </a:endParaRPr>
                      </a:p>
                    </p:txBody>
                  </p:sp>
                  <p:sp>
                    <p:nvSpPr>
                      <p:cNvPr id="22" name="TextBox 21"/>
                      <p:cNvSpPr txBox="1"/>
                      <p:nvPr/>
                    </p:nvSpPr>
                    <p:spPr>
                      <a:xfrm>
                        <a:off x="2369572" y="1704986"/>
                        <a:ext cx="31304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>
                            <a:latin typeface="Helvetica"/>
                            <a:cs typeface="Helvetica"/>
                          </a:rPr>
                          <a:t>3</a:t>
                        </a:r>
                        <a:endParaRPr lang="en-US" dirty="0">
                          <a:latin typeface="Helvetica"/>
                          <a:cs typeface="Helvetica"/>
                        </a:endParaRPr>
                      </a:p>
                    </p:txBody>
                  </p:sp>
                  <p:sp>
                    <p:nvSpPr>
                      <p:cNvPr id="23" name="TextBox 22"/>
                      <p:cNvSpPr txBox="1"/>
                      <p:nvPr/>
                    </p:nvSpPr>
                    <p:spPr>
                      <a:xfrm>
                        <a:off x="2706058" y="1704986"/>
                        <a:ext cx="31304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>
                            <a:latin typeface="Helvetica"/>
                            <a:cs typeface="Helvetica"/>
                          </a:rPr>
                          <a:t>4</a:t>
                        </a:r>
                        <a:endParaRPr lang="en-US" dirty="0">
                          <a:latin typeface="Helvetica"/>
                          <a:cs typeface="Helvetica"/>
                        </a:endParaRPr>
                      </a:p>
                    </p:txBody>
                  </p:sp>
                  <p:sp>
                    <p:nvSpPr>
                      <p:cNvPr id="24" name="TextBox 23"/>
                      <p:cNvSpPr txBox="1"/>
                      <p:nvPr/>
                    </p:nvSpPr>
                    <p:spPr>
                      <a:xfrm>
                        <a:off x="3042544" y="1704986"/>
                        <a:ext cx="31304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>
                            <a:latin typeface="Helvetica"/>
                            <a:cs typeface="Helvetica"/>
                          </a:rPr>
                          <a:t>5</a:t>
                        </a:r>
                        <a:endParaRPr lang="en-US" dirty="0">
                          <a:latin typeface="Helvetica"/>
                          <a:cs typeface="Helvetica"/>
                        </a:endParaRPr>
                      </a:p>
                    </p:txBody>
                  </p:sp>
                  <p:sp>
                    <p:nvSpPr>
                      <p:cNvPr id="25" name="TextBox 24"/>
                      <p:cNvSpPr txBox="1"/>
                      <p:nvPr/>
                    </p:nvSpPr>
                    <p:spPr>
                      <a:xfrm>
                        <a:off x="3379030" y="1704986"/>
                        <a:ext cx="31304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>
                            <a:latin typeface="Helvetica"/>
                            <a:cs typeface="Helvetica"/>
                          </a:rPr>
                          <a:t>6</a:t>
                        </a:r>
                        <a:endParaRPr lang="en-US" dirty="0">
                          <a:latin typeface="Helvetica"/>
                          <a:cs typeface="Helvetica"/>
                        </a:endParaRPr>
                      </a:p>
                    </p:txBody>
                  </p:sp>
                  <p:sp>
                    <p:nvSpPr>
                      <p:cNvPr id="26" name="TextBox 25"/>
                      <p:cNvSpPr txBox="1"/>
                      <p:nvPr/>
                    </p:nvSpPr>
                    <p:spPr>
                      <a:xfrm>
                        <a:off x="3715516" y="1704986"/>
                        <a:ext cx="31304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>
                            <a:latin typeface="Helvetica"/>
                            <a:cs typeface="Helvetica"/>
                          </a:rPr>
                          <a:t>7</a:t>
                        </a:r>
                        <a:endParaRPr lang="en-US" dirty="0">
                          <a:latin typeface="Helvetica"/>
                          <a:cs typeface="Helvetica"/>
                        </a:endParaRPr>
                      </a:p>
                    </p:txBody>
                  </p:sp>
                  <p:sp>
                    <p:nvSpPr>
                      <p:cNvPr id="27" name="TextBox 26"/>
                      <p:cNvSpPr txBox="1"/>
                      <p:nvPr/>
                    </p:nvSpPr>
                    <p:spPr>
                      <a:xfrm>
                        <a:off x="4051999" y="1704986"/>
                        <a:ext cx="31304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dirty="0" smtClean="0">
                            <a:latin typeface="Helvetica"/>
                            <a:cs typeface="Helvetica"/>
                          </a:rPr>
                          <a:t>8</a:t>
                        </a:r>
                        <a:endParaRPr lang="en-US" dirty="0">
                          <a:latin typeface="Helvetica"/>
                          <a:cs typeface="Helvetica"/>
                        </a:endParaRPr>
                      </a:p>
                    </p:txBody>
                  </p:sp>
                </p:grpSp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526657" y="4456521"/>
                      <a:ext cx="51538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test</a:t>
                      </a:r>
                      <a:endParaRPr lang="en-US" sz="16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6143548" y="4456521"/>
                      <a:ext cx="72077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nuclei</a:t>
                      </a:r>
                      <a:endParaRPr lang="en-US" sz="1600" dirty="0">
                        <a:latin typeface="Helvetica"/>
                        <a:cs typeface="Helvetica"/>
                      </a:endParaRPr>
                    </a:p>
                  </p:txBody>
                </p:sp>
                <p:grpSp>
                  <p:nvGrpSpPr>
                    <p:cNvPr id="14" name="Group 13"/>
                    <p:cNvGrpSpPr/>
                    <p:nvPr/>
                  </p:nvGrpSpPr>
                  <p:grpSpPr>
                    <a:xfrm>
                      <a:off x="5431273" y="4172180"/>
                      <a:ext cx="2497376" cy="369332"/>
                      <a:chOff x="5431273" y="3745577"/>
                      <a:chExt cx="2497376" cy="369332"/>
                    </a:xfrm>
                  </p:grpSpPr>
                  <p:sp>
                    <p:nvSpPr>
                      <p:cNvPr id="17" name="TextBox 16"/>
                      <p:cNvSpPr txBox="1"/>
                      <p:nvPr/>
                    </p:nvSpPr>
                    <p:spPr>
                      <a:xfrm>
                        <a:off x="5431273" y="3745577"/>
                        <a:ext cx="43695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aseline="30000" dirty="0" smtClean="0">
                            <a:latin typeface="Helvetica"/>
                            <a:cs typeface="Helvetica"/>
                          </a:rPr>
                          <a:t>1</a:t>
                        </a:r>
                        <a:r>
                          <a:rPr lang="en-US" dirty="0" smtClean="0">
                            <a:latin typeface="Helvetica"/>
                            <a:cs typeface="Helvetica"/>
                          </a:rPr>
                          <a:t>H</a:t>
                        </a:r>
                        <a:endParaRPr lang="en-US" dirty="0">
                          <a:latin typeface="Helvetica"/>
                          <a:cs typeface="Helvetica"/>
                        </a:endParaRPr>
                      </a:p>
                    </p:txBody>
                  </p:sp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6307952" y="3745577"/>
                        <a:ext cx="52253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aseline="30000" dirty="0" smtClean="0">
                            <a:latin typeface="Helvetica"/>
                            <a:cs typeface="Helvetica"/>
                          </a:rPr>
                          <a:t>13</a:t>
                        </a:r>
                        <a:r>
                          <a:rPr lang="en-US" dirty="0" smtClean="0">
                            <a:latin typeface="Helvetica"/>
                            <a:cs typeface="Helvetica"/>
                          </a:rPr>
                          <a:t>C</a:t>
                        </a:r>
                        <a:endParaRPr lang="en-US" dirty="0">
                          <a:latin typeface="Helvetica"/>
                          <a:cs typeface="Helvetica"/>
                        </a:endParaRPr>
                      </a:p>
                    </p:txBody>
                  </p:sp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6976270" y="3745577"/>
                        <a:ext cx="95237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aseline="30000" dirty="0" smtClean="0">
                            <a:latin typeface="Helvetica"/>
                            <a:cs typeface="Helvetica"/>
                          </a:rPr>
                          <a:t>1</a:t>
                        </a:r>
                        <a:r>
                          <a:rPr lang="en-US" dirty="0" smtClean="0">
                            <a:latin typeface="Helvetica"/>
                            <a:cs typeface="Helvetica"/>
                          </a:rPr>
                          <a:t>H+</a:t>
                        </a:r>
                        <a:r>
                          <a:rPr lang="en-US" baseline="30000" dirty="0" smtClean="0">
                            <a:latin typeface="Helvetica"/>
                            <a:cs typeface="Helvetica"/>
                          </a:rPr>
                          <a:t> </a:t>
                        </a:r>
                        <a:r>
                          <a:rPr lang="en-US" baseline="30000" dirty="0">
                            <a:latin typeface="Helvetica"/>
                            <a:cs typeface="Helvetica"/>
                          </a:rPr>
                          <a:t>13</a:t>
                        </a:r>
                        <a:r>
                          <a:rPr lang="en-US" dirty="0">
                            <a:latin typeface="Helvetica"/>
                            <a:cs typeface="Helvetica"/>
                          </a:rPr>
                          <a:t>C</a:t>
                        </a:r>
                      </a:p>
                    </p:txBody>
                  </p:sp>
                </p:grpSp>
                <p:sp>
                  <p:nvSpPr>
                    <p:cNvPr id="15" name="TextBox 14"/>
                    <p:cNvSpPr txBox="1"/>
                    <p:nvPr/>
                  </p:nvSpPr>
                  <p:spPr>
                    <a:xfrm rot="16200000">
                      <a:off x="3420953" y="3029398"/>
                      <a:ext cx="246734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Resolving Power (NSLR)</a:t>
                      </a:r>
                      <a:endParaRPr lang="en-US" sz="16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16" name="TextBox 15"/>
                    <p:cNvSpPr txBox="1"/>
                    <p:nvPr/>
                  </p:nvSpPr>
                  <p:spPr>
                    <a:xfrm rot="16200000">
                      <a:off x="-422922" y="3029398"/>
                      <a:ext cx="246734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Resolving Power (NSLR)</a:t>
                      </a:r>
                      <a:endParaRPr lang="en-US" sz="1600" dirty="0">
                        <a:latin typeface="Helvetica"/>
                        <a:cs typeface="Helvetica"/>
                      </a:endParaRPr>
                    </a:p>
                  </p:txBody>
                </p:sp>
              </p:grp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383735" y="1490128"/>
                    <a:ext cx="357001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latin typeface="Helvetica"/>
                        <a:cs typeface="Helvetica"/>
                      </a:rPr>
                      <a:t>b</a:t>
                    </a:r>
                    <a:endParaRPr lang="en-US" sz="2200" b="1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4238290" y="1490128"/>
                    <a:ext cx="341572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200" b="1" dirty="0" smtClean="0">
                        <a:latin typeface="Helvetica"/>
                        <a:cs typeface="Helvetica"/>
                      </a:rPr>
                      <a:t>c</a:t>
                    </a:r>
                    <a:endParaRPr lang="en-US" sz="2200" b="1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28" name="TextBox 27"/>
                <p:cNvSpPr txBox="1"/>
                <p:nvPr/>
              </p:nvSpPr>
              <p:spPr>
                <a:xfrm>
                  <a:off x="-1343300" y="2071405"/>
                  <a:ext cx="34157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b="1" dirty="0" smtClean="0">
                      <a:latin typeface="Helvetica"/>
                      <a:cs typeface="Helvetica"/>
                    </a:rPr>
                    <a:t>a</a:t>
                  </a:r>
                  <a:endParaRPr lang="en-US" sz="2200" b="1" dirty="0">
                    <a:latin typeface="Helvetica"/>
                    <a:cs typeface="Helvetic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4475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06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62754" y="-772888"/>
            <a:ext cx="5958899" cy="8048663"/>
            <a:chOff x="662754" y="-772888"/>
            <a:chExt cx="5958899" cy="804866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1593" y="-400791"/>
              <a:ext cx="2576442" cy="175622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687" y="5110337"/>
              <a:ext cx="2577062" cy="174766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540" y="2349129"/>
              <a:ext cx="2516021" cy="170593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5888" y="5071107"/>
              <a:ext cx="2495533" cy="17700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4555" y="2409701"/>
              <a:ext cx="2557098" cy="1738028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0092" y="-406645"/>
              <a:ext cx="2535372" cy="1767961"/>
            </a:xfrm>
            <a:prstGeom prst="rect">
              <a:avLst/>
            </a:prstGeom>
          </p:spPr>
        </p:pic>
        <p:grpSp>
          <p:nvGrpSpPr>
            <p:cNvPr id="83" name="Group 82"/>
            <p:cNvGrpSpPr/>
            <p:nvPr/>
          </p:nvGrpSpPr>
          <p:grpSpPr>
            <a:xfrm>
              <a:off x="662754" y="-772888"/>
              <a:ext cx="5790870" cy="8048663"/>
              <a:chOff x="662754" y="-772888"/>
              <a:chExt cx="5790870" cy="804866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662754" y="-760340"/>
                <a:ext cx="5790870" cy="2577105"/>
                <a:chOff x="383735" y="1490128"/>
                <a:chExt cx="7495523" cy="3335725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631479" y="1972200"/>
                  <a:ext cx="7247779" cy="2853653"/>
                  <a:chOff x="631479" y="1972200"/>
                  <a:chExt cx="7247779" cy="2853653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1607305" y="4121121"/>
                    <a:ext cx="2705204" cy="358540"/>
                    <a:chOff x="1696600" y="1704986"/>
                    <a:chExt cx="2705204" cy="358540"/>
                  </a:xfrm>
                </p:grpSpPr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696600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1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2033086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2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2369572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3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2706058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4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24" name="TextBox 23"/>
                    <p:cNvSpPr txBox="1"/>
                    <p:nvPr/>
                  </p:nvSpPr>
                  <p:spPr>
                    <a:xfrm>
                      <a:off x="3042545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5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3379030" y="1704986"/>
                      <a:ext cx="355219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6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3715516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7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4051999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8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</p:grp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526657" y="4456521"/>
                    <a:ext cx="5567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test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143548" y="4456521"/>
                    <a:ext cx="78778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nuclei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5431273" y="4172180"/>
                    <a:ext cx="2447985" cy="358540"/>
                    <a:chOff x="5431273" y="3745577"/>
                    <a:chExt cx="2447985" cy="358540"/>
                  </a:xfrm>
                </p:grpSpPr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5431273" y="3745577"/>
                      <a:ext cx="456726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H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6307952" y="3745577"/>
                      <a:ext cx="537808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C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976271" y="3745577"/>
                      <a:ext cx="902987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H+</a:t>
                      </a:r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aseline="30000" dirty="0"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dirty="0">
                          <a:latin typeface="Helvetica"/>
                          <a:cs typeface="Helvetica"/>
                        </a:rPr>
                        <a:t>C</a:t>
                      </a:r>
                    </a:p>
                  </p:txBody>
                </p:sp>
              </p:grpSp>
              <p:sp>
                <p:nvSpPr>
                  <p:cNvPr id="15" name="TextBox 14"/>
                  <p:cNvSpPr txBox="1"/>
                  <p:nvPr/>
                </p:nvSpPr>
                <p:spPr>
                  <a:xfrm rot="16200000">
                    <a:off x="3428148" y="3019406"/>
                    <a:ext cx="2452952" cy="358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Resolving Power (NSLR)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 rot="16200000">
                    <a:off x="-415727" y="3019406"/>
                    <a:ext cx="2452952" cy="358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Resolving Power (NSLR)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7" name="TextBox 6"/>
                <p:cNvSpPr txBox="1"/>
                <p:nvPr/>
              </p:nvSpPr>
              <p:spPr>
                <a:xfrm>
                  <a:off x="383735" y="1490128"/>
                  <a:ext cx="405194" cy="4780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Helvetica"/>
                      <a:cs typeface="Helvetica"/>
                    </a:rPr>
                    <a:t>a</a:t>
                  </a:r>
                  <a:endParaRPr lang="en-US" b="1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238290" y="1490128"/>
                  <a:ext cx="421535" cy="4780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Helvetica"/>
                      <a:cs typeface="Helvetica"/>
                    </a:rPr>
                    <a:t>b</a:t>
                  </a:r>
                  <a:endParaRPr lang="en-US" b="1" dirty="0">
                    <a:latin typeface="Helvetica"/>
                    <a:cs typeface="Helvetica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62754" y="1969165"/>
                <a:ext cx="5790870" cy="2577105"/>
                <a:chOff x="383735" y="1490128"/>
                <a:chExt cx="7495523" cy="3335725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631479" y="1972200"/>
                  <a:ext cx="7247779" cy="2853653"/>
                  <a:chOff x="631479" y="1972200"/>
                  <a:chExt cx="7247779" cy="2853653"/>
                </a:xfrm>
              </p:grpSpPr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1607305" y="4121121"/>
                    <a:ext cx="2705204" cy="358540"/>
                    <a:chOff x="1696600" y="1704986"/>
                    <a:chExt cx="2705204" cy="358540"/>
                  </a:xfrm>
                </p:grpSpPr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1696600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1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2033086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2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2369572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3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2706058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4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50" name="TextBox 49"/>
                    <p:cNvSpPr txBox="1"/>
                    <p:nvPr/>
                  </p:nvSpPr>
                  <p:spPr>
                    <a:xfrm>
                      <a:off x="3042545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5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51" name="TextBox 50"/>
                    <p:cNvSpPr txBox="1"/>
                    <p:nvPr/>
                  </p:nvSpPr>
                  <p:spPr>
                    <a:xfrm>
                      <a:off x="3379030" y="1704986"/>
                      <a:ext cx="355219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6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715516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7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53" name="TextBox 52"/>
                    <p:cNvSpPr txBox="1"/>
                    <p:nvPr/>
                  </p:nvSpPr>
                  <p:spPr>
                    <a:xfrm>
                      <a:off x="4051999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8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</p:grpSp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526657" y="4456521"/>
                    <a:ext cx="5567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test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143548" y="4456521"/>
                    <a:ext cx="78778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nuclei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5431273" y="4172180"/>
                    <a:ext cx="2447985" cy="358540"/>
                    <a:chOff x="5431273" y="3745577"/>
                    <a:chExt cx="2447985" cy="358540"/>
                  </a:xfrm>
                </p:grpSpPr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5431273" y="3745577"/>
                      <a:ext cx="456726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H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6307952" y="3745577"/>
                      <a:ext cx="537808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C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45" name="TextBox 44"/>
                    <p:cNvSpPr txBox="1"/>
                    <p:nvPr/>
                  </p:nvSpPr>
                  <p:spPr>
                    <a:xfrm>
                      <a:off x="6976271" y="3745577"/>
                      <a:ext cx="902987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H+</a:t>
                      </a:r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aseline="30000" dirty="0"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dirty="0">
                          <a:latin typeface="Helvetica"/>
                          <a:cs typeface="Helvetica"/>
                        </a:rPr>
                        <a:t>C</a:t>
                      </a:r>
                    </a:p>
                  </p:txBody>
                </p:sp>
              </p:grpSp>
              <p:sp>
                <p:nvSpPr>
                  <p:cNvPr id="41" name="TextBox 40"/>
                  <p:cNvSpPr txBox="1"/>
                  <p:nvPr/>
                </p:nvSpPr>
                <p:spPr>
                  <a:xfrm rot="16200000">
                    <a:off x="3428148" y="3019406"/>
                    <a:ext cx="2452952" cy="358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Resolving Power (NSLR)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 rot="16200000">
                    <a:off x="-415727" y="3019406"/>
                    <a:ext cx="2452952" cy="358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Resolving Power (NSLR)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31" name="TextBox 30"/>
                <p:cNvSpPr txBox="1"/>
                <p:nvPr/>
              </p:nvSpPr>
              <p:spPr>
                <a:xfrm>
                  <a:off x="383735" y="1490128"/>
                  <a:ext cx="405194" cy="4780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Helvetica"/>
                      <a:cs typeface="Helvetica"/>
                    </a:rPr>
                    <a:t>c</a:t>
                  </a:r>
                  <a:endParaRPr lang="en-US" b="1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238290" y="1490128"/>
                  <a:ext cx="421535" cy="4780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Helvetica"/>
                      <a:cs typeface="Helvetica"/>
                    </a:rPr>
                    <a:t>d</a:t>
                  </a:r>
                  <a:endParaRPr lang="en-US" b="1" dirty="0">
                    <a:latin typeface="Helvetica"/>
                    <a:cs typeface="Helvetica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62754" y="4698670"/>
                <a:ext cx="5790870" cy="2577105"/>
                <a:chOff x="383735" y="1490128"/>
                <a:chExt cx="7495523" cy="3335725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631479" y="1972200"/>
                  <a:ext cx="7247779" cy="2853653"/>
                  <a:chOff x="631479" y="1972200"/>
                  <a:chExt cx="7247779" cy="2853653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1607305" y="4121121"/>
                    <a:ext cx="2705204" cy="358540"/>
                    <a:chOff x="1696600" y="1704986"/>
                    <a:chExt cx="2705204" cy="358540"/>
                  </a:xfrm>
                </p:grpSpPr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1696600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1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70" name="TextBox 69"/>
                    <p:cNvSpPr txBox="1"/>
                    <p:nvPr/>
                  </p:nvSpPr>
                  <p:spPr>
                    <a:xfrm>
                      <a:off x="2033086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2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71" name="TextBox 70"/>
                    <p:cNvSpPr txBox="1"/>
                    <p:nvPr/>
                  </p:nvSpPr>
                  <p:spPr>
                    <a:xfrm>
                      <a:off x="2369572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3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2706058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4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73" name="TextBox 72"/>
                    <p:cNvSpPr txBox="1"/>
                    <p:nvPr/>
                  </p:nvSpPr>
                  <p:spPr>
                    <a:xfrm>
                      <a:off x="3042545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5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74" name="TextBox 73"/>
                    <p:cNvSpPr txBox="1"/>
                    <p:nvPr/>
                  </p:nvSpPr>
                  <p:spPr>
                    <a:xfrm>
                      <a:off x="3379030" y="1704986"/>
                      <a:ext cx="355219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6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75" name="TextBox 74"/>
                    <p:cNvSpPr txBox="1"/>
                    <p:nvPr/>
                  </p:nvSpPr>
                  <p:spPr>
                    <a:xfrm>
                      <a:off x="3715516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7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051999" y="1704986"/>
                      <a:ext cx="349805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8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</p:grp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526657" y="4456521"/>
                    <a:ext cx="5567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test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6143548" y="4456521"/>
                    <a:ext cx="78778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nuclei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5431273" y="4172180"/>
                    <a:ext cx="2447985" cy="358540"/>
                    <a:chOff x="5431273" y="3745577"/>
                    <a:chExt cx="2447985" cy="358540"/>
                  </a:xfrm>
                </p:grpSpPr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5431273" y="3745577"/>
                      <a:ext cx="456726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H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6307952" y="3745577"/>
                      <a:ext cx="537808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C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6976271" y="3745577"/>
                      <a:ext cx="902987" cy="35854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H+</a:t>
                      </a:r>
                      <a:r>
                        <a:rPr lang="en-US" sz="1200" baseline="3000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aseline="30000" dirty="0"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dirty="0">
                          <a:latin typeface="Helvetica"/>
                          <a:cs typeface="Helvetica"/>
                        </a:rPr>
                        <a:t>C</a:t>
                      </a:r>
                    </a:p>
                  </p:txBody>
                </p:sp>
              </p:grpSp>
              <p:sp>
                <p:nvSpPr>
                  <p:cNvPr id="64" name="TextBox 63"/>
                  <p:cNvSpPr txBox="1"/>
                  <p:nvPr/>
                </p:nvSpPr>
                <p:spPr>
                  <a:xfrm rot="16200000">
                    <a:off x="3428148" y="3019406"/>
                    <a:ext cx="2452952" cy="358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Resolving Power (NSLR)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 rot="16200000">
                    <a:off x="-415727" y="3019406"/>
                    <a:ext cx="2452952" cy="35853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 smtClean="0">
                        <a:latin typeface="Helvetica"/>
                        <a:cs typeface="Helvetica"/>
                      </a:rPr>
                      <a:t>Resolving Power (NSLR)</a:t>
                    </a:r>
                    <a:endParaRPr lang="en-US" sz="1200" dirty="0"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56" name="TextBox 55"/>
                <p:cNvSpPr txBox="1"/>
                <p:nvPr/>
              </p:nvSpPr>
              <p:spPr>
                <a:xfrm>
                  <a:off x="383735" y="1490128"/>
                  <a:ext cx="405194" cy="4780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Helvetica"/>
                      <a:cs typeface="Helvetica"/>
                    </a:rPr>
                    <a:t>e</a:t>
                  </a:r>
                  <a:endParaRPr lang="en-US" b="1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4238290" y="1490128"/>
                  <a:ext cx="355219" cy="4780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>
                      <a:latin typeface="Helvetica"/>
                      <a:cs typeface="Helvetica"/>
                    </a:rPr>
                    <a:t>f</a:t>
                  </a:r>
                  <a:endParaRPr lang="en-US" b="1" dirty="0">
                    <a:latin typeface="Helvetica"/>
                    <a:cs typeface="Helvetica"/>
                  </a:endParaRPr>
                </a:p>
              </p:txBody>
            </p:sp>
          </p:grpSp>
          <p:sp>
            <p:nvSpPr>
              <p:cNvPr id="80" name="TextBox 79"/>
              <p:cNvSpPr txBox="1"/>
              <p:nvPr/>
            </p:nvSpPr>
            <p:spPr>
              <a:xfrm>
                <a:off x="1520061" y="4704112"/>
                <a:ext cx="1433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Helvetica"/>
                    <a:cs typeface="Helvetica"/>
                  </a:rPr>
                  <a:t>LARMOR</a:t>
                </a:r>
                <a:r>
                  <a:rPr lang="en-US" sz="2000" b="1" baseline="30000" dirty="0" smtClean="0">
                    <a:latin typeface="Helvetica"/>
                    <a:cs typeface="Helvetica"/>
                  </a:rPr>
                  <a:t>D</a:t>
                </a:r>
                <a:endParaRPr lang="en-US" sz="2000" b="1" baseline="30000" dirty="0">
                  <a:latin typeface="Helvetica"/>
                  <a:cs typeface="Helvetica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569178" y="1989348"/>
                <a:ext cx="12875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Helvetica"/>
                    <a:cs typeface="Helvetica"/>
                  </a:rPr>
                  <a:t>RAMSEY</a:t>
                </a:r>
                <a:endParaRPr lang="en-US" sz="2000" b="1" baseline="30000" dirty="0">
                  <a:latin typeface="Helvetica"/>
                  <a:cs typeface="Helvetica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569178" y="-772888"/>
                <a:ext cx="15696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Helvetica"/>
                    <a:cs typeface="Helvetica"/>
                  </a:rPr>
                  <a:t>Consensus</a:t>
                </a:r>
                <a:endParaRPr lang="en-US" sz="2000" b="1" baseline="30000" dirty="0">
                  <a:latin typeface="Helvetica"/>
                  <a:cs typeface="Helvetic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053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699430" y="1755648"/>
            <a:ext cx="5745141" cy="3346704"/>
            <a:chOff x="646496" y="1543981"/>
            <a:chExt cx="5745141" cy="3346704"/>
          </a:xfrm>
        </p:grpSpPr>
        <p:pic>
          <p:nvPicPr>
            <p:cNvPr id="4" name="Picture 3" descr="error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03" y="1543981"/>
              <a:ext cx="2660904" cy="3346704"/>
            </a:xfrm>
            <a:prstGeom prst="rect">
              <a:avLst/>
            </a:prstGeom>
          </p:spPr>
        </p:pic>
        <p:pic>
          <p:nvPicPr>
            <p:cNvPr id="5" name="Picture 4" descr="no_error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733" y="1543981"/>
              <a:ext cx="2660904" cy="33467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46496" y="1568539"/>
              <a:ext cx="355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A</a:t>
              </a:r>
              <a:endParaRPr lang="en-US" sz="20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30733" y="1568539"/>
              <a:ext cx="355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B</a:t>
              </a:r>
              <a:endParaRPr lang="en-US" sz="20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75865" y="1543981"/>
              <a:ext cx="13393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Helvetica"/>
                  <a:cs typeface="Helvetica"/>
                </a:rPr>
                <a:t>r</a:t>
              </a:r>
              <a:r>
                <a:rPr lang="en-US" sz="15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e-referenced</a:t>
              </a:r>
              <a:endParaRPr lang="en-US" sz="1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90180" y="1543981"/>
              <a:ext cx="80485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  <a:latin typeface="Helvetica"/>
                  <a:cs typeface="Helvetica"/>
                </a:rPr>
                <a:t>original</a:t>
              </a:r>
              <a:endParaRPr lang="en-US" sz="1500" dirty="0">
                <a:solidFill>
                  <a:schemeClr val="bg1"/>
                </a:solidFill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82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42901" y="-440268"/>
            <a:ext cx="7859182" cy="8669868"/>
            <a:chOff x="342901" y="-440268"/>
            <a:chExt cx="7859182" cy="8669868"/>
          </a:xfrm>
        </p:grpSpPr>
        <p:grpSp>
          <p:nvGrpSpPr>
            <p:cNvPr id="6" name="Group 5"/>
            <p:cNvGrpSpPr/>
            <p:nvPr/>
          </p:nvGrpSpPr>
          <p:grpSpPr>
            <a:xfrm>
              <a:off x="342901" y="-440268"/>
              <a:ext cx="7859182" cy="8669868"/>
              <a:chOff x="342901" y="218664"/>
              <a:chExt cx="7859182" cy="866986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5683" y="2931754"/>
                <a:ext cx="1676400" cy="3037895"/>
              </a:xfrm>
              <a:prstGeom prst="rect">
                <a:avLst/>
              </a:prstGeom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342901" y="218664"/>
                <a:ext cx="5973232" cy="8669868"/>
                <a:chOff x="342901" y="218664"/>
                <a:chExt cx="5973232" cy="8669868"/>
              </a:xfrm>
            </p:grpSpPr>
            <p:pic>
              <p:nvPicPr>
                <p:cNvPr id="2" name="Picture 1" descr="c_figure_consensus.pdf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961" r="7597" b="9790"/>
                <a:stretch/>
              </p:blipFill>
              <p:spPr>
                <a:xfrm>
                  <a:off x="342901" y="218664"/>
                  <a:ext cx="5973232" cy="3166535"/>
                </a:xfrm>
                <a:prstGeom prst="rect">
                  <a:avLst/>
                </a:prstGeom>
              </p:spPr>
            </p:pic>
            <p:pic>
              <p:nvPicPr>
                <p:cNvPr id="3" name="Picture 2" descr="c_figure_larmord.pdf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746" r="7597" b="9006"/>
                <a:stretch/>
              </p:blipFill>
              <p:spPr>
                <a:xfrm>
                  <a:off x="342901" y="5721999"/>
                  <a:ext cx="5973232" cy="3166533"/>
                </a:xfrm>
                <a:prstGeom prst="rect">
                  <a:avLst/>
                </a:prstGeom>
              </p:spPr>
            </p:pic>
            <p:pic>
              <p:nvPicPr>
                <p:cNvPr id="4" name="Picture 3" descr="c_figure_ramsey.pdf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424" r="7597" b="9194"/>
                <a:stretch/>
              </p:blipFill>
              <p:spPr>
                <a:xfrm>
                  <a:off x="342901" y="2931753"/>
                  <a:ext cx="5973232" cy="3213579"/>
                </a:xfrm>
                <a:prstGeom prst="rect">
                  <a:avLst/>
                </a:prstGeom>
              </p:spPr>
            </p:pic>
          </p:grpSp>
        </p:grpSp>
        <p:sp>
          <p:nvSpPr>
            <p:cNvPr id="9" name="TextBox 8"/>
            <p:cNvSpPr txBox="1"/>
            <p:nvPr/>
          </p:nvSpPr>
          <p:spPr>
            <a:xfrm>
              <a:off x="510669" y="-206543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a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0669" y="2556828"/>
              <a:ext cx="325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b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0669" y="5286333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c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67976" y="5291775"/>
              <a:ext cx="14336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LARMOR</a:t>
              </a:r>
              <a:r>
                <a:rPr lang="en-US" sz="2000" b="1" baseline="30000" dirty="0" smtClean="0">
                  <a:latin typeface="Helvetica"/>
                  <a:cs typeface="Helvetica"/>
                </a:rPr>
                <a:t>D</a:t>
              </a:r>
              <a:endParaRPr lang="en-US" sz="2000" b="1" baseline="30000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67976" y="2577011"/>
              <a:ext cx="1287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RAMSEY</a:t>
              </a:r>
              <a:endParaRPr lang="en-US" sz="2000" b="1" baseline="30000" dirty="0">
                <a:latin typeface="Helvetica"/>
                <a:cs typeface="Helvetic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67976" y="-219091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Consensus</a:t>
              </a:r>
              <a:endParaRPr lang="en-US" sz="2000" b="1" baseline="30000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94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42901" y="-372534"/>
            <a:ext cx="7859182" cy="6243639"/>
            <a:chOff x="342901" y="-372534"/>
            <a:chExt cx="7859182" cy="6243639"/>
          </a:xfrm>
        </p:grpSpPr>
        <p:pic>
          <p:nvPicPr>
            <p:cNvPr id="16" name="Picture 15" descr="p_figure_consensus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49" r="7858"/>
            <a:stretch/>
          </p:blipFill>
          <p:spPr>
            <a:xfrm>
              <a:off x="342901" y="-372534"/>
              <a:ext cx="5956299" cy="3498849"/>
            </a:xfrm>
            <a:prstGeom prst="rect">
              <a:avLst/>
            </a:prstGeom>
          </p:spPr>
        </p:pic>
        <p:pic>
          <p:nvPicPr>
            <p:cNvPr id="18" name="Picture 17" descr="p_figure_ramsey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58"/>
            <a:stretch/>
          </p:blipFill>
          <p:spPr>
            <a:xfrm>
              <a:off x="342901" y="1718205"/>
              <a:ext cx="5956299" cy="41529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510669" y="-219091"/>
              <a:ext cx="7691414" cy="5910976"/>
              <a:chOff x="510669" y="-219091"/>
              <a:chExt cx="7691414" cy="591097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5683" y="2272822"/>
                <a:ext cx="1676400" cy="303789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10669" y="-206543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Helvetica"/>
                    <a:cs typeface="Helvetica"/>
                  </a:rPr>
                  <a:t>a</a:t>
                </a:r>
                <a:endParaRPr lang="en-US" b="1" dirty="0">
                  <a:latin typeface="Helvetica"/>
                  <a:cs typeface="Helvetica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0669" y="2556828"/>
                <a:ext cx="325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Helvetica"/>
                    <a:cs typeface="Helvetica"/>
                  </a:rPr>
                  <a:t>b</a:t>
                </a:r>
                <a:endParaRPr lang="en-US" b="1" dirty="0">
                  <a:latin typeface="Helvetica"/>
                  <a:cs typeface="Helvetica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0669" y="5286333"/>
                <a:ext cx="313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Helvetica"/>
                    <a:cs typeface="Helvetica"/>
                  </a:rPr>
                  <a:t>c</a:t>
                </a:r>
                <a:endParaRPr lang="en-US" b="1" dirty="0">
                  <a:latin typeface="Helvetica"/>
                  <a:cs typeface="Helvetica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367976" y="5291775"/>
                <a:ext cx="14336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Helvetica"/>
                    <a:cs typeface="Helvetica"/>
                  </a:rPr>
                  <a:t>LARMOR</a:t>
                </a:r>
                <a:r>
                  <a:rPr lang="en-US" sz="2000" b="1" baseline="30000" dirty="0" smtClean="0">
                    <a:latin typeface="Helvetica"/>
                    <a:cs typeface="Helvetica"/>
                  </a:rPr>
                  <a:t>D</a:t>
                </a:r>
                <a:endParaRPr lang="en-US" sz="2000" b="1" baseline="30000" dirty="0">
                  <a:latin typeface="Helvetica"/>
                  <a:cs typeface="Helvetica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367976" y="2424614"/>
                <a:ext cx="12875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Helvetica"/>
                    <a:cs typeface="Helvetica"/>
                  </a:rPr>
                  <a:t>RAMSEY</a:t>
                </a:r>
                <a:endParaRPr lang="en-US" sz="2000" b="1" baseline="30000" dirty="0">
                  <a:latin typeface="Helvetica"/>
                  <a:cs typeface="Helvetica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367976" y="-219091"/>
                <a:ext cx="15696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Helvetica"/>
                    <a:cs typeface="Helvetica"/>
                  </a:rPr>
                  <a:t>Consensus</a:t>
                </a:r>
                <a:endParaRPr lang="en-US" sz="2000" b="1" baseline="30000" dirty="0">
                  <a:latin typeface="Helvetica"/>
                  <a:cs typeface="Helvetic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369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83" y="1413933"/>
            <a:ext cx="1676400" cy="3037895"/>
          </a:xfrm>
          <a:prstGeom prst="rect">
            <a:avLst/>
          </a:prstGeom>
        </p:spPr>
      </p:pic>
      <p:pic>
        <p:nvPicPr>
          <p:cNvPr id="2" name="Picture 1" descr="p_figure_consensu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400"/>
            <a:ext cx="86233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0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89467" y="922976"/>
            <a:ext cx="8009466" cy="4207824"/>
            <a:chOff x="389467" y="922976"/>
            <a:chExt cx="8009466" cy="4207824"/>
          </a:xfrm>
        </p:grpSpPr>
        <p:grpSp>
          <p:nvGrpSpPr>
            <p:cNvPr id="13" name="Group 12"/>
            <p:cNvGrpSpPr/>
            <p:nvPr/>
          </p:nvGrpSpPr>
          <p:grpSpPr>
            <a:xfrm>
              <a:off x="389467" y="922977"/>
              <a:ext cx="8009466" cy="4207823"/>
              <a:chOff x="791422" y="127066"/>
              <a:chExt cx="4805680" cy="2524694"/>
            </a:xfrm>
          </p:grpSpPr>
          <p:pic>
            <p:nvPicPr>
              <p:cNvPr id="10" name="Picture 9" descr="importance_larmord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0" t="4632" b="3334"/>
              <a:stretch/>
            </p:blipFill>
            <p:spPr>
              <a:xfrm>
                <a:off x="791422" y="127066"/>
                <a:ext cx="1680845" cy="2524694"/>
              </a:xfrm>
              <a:prstGeom prst="rect">
                <a:avLst/>
              </a:prstGeom>
            </p:spPr>
          </p:pic>
          <p:pic>
            <p:nvPicPr>
              <p:cNvPr id="11" name="Picture 10" descr="importance_ramsey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32" b="3334"/>
              <a:stretch/>
            </p:blipFill>
            <p:spPr>
              <a:xfrm>
                <a:off x="2286000" y="127066"/>
                <a:ext cx="1828800" cy="2524694"/>
              </a:xfrm>
              <a:prstGeom prst="rect">
                <a:avLst/>
              </a:prstGeom>
            </p:spPr>
          </p:pic>
          <p:pic>
            <p:nvPicPr>
              <p:cNvPr id="12" name="Picture 11" descr="importance_mean.pd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32" r="8761" b="3334"/>
              <a:stretch/>
            </p:blipFill>
            <p:spPr>
              <a:xfrm>
                <a:off x="3928533" y="127066"/>
                <a:ext cx="1668569" cy="2524694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147843" y="922976"/>
              <a:ext cx="14336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LARMOR</a:t>
              </a:r>
              <a:r>
                <a:rPr lang="en-US" sz="2000" b="1" baseline="30000" dirty="0" smtClean="0">
                  <a:latin typeface="Helvetica"/>
                  <a:cs typeface="Helvetica"/>
                </a:rPr>
                <a:t>D</a:t>
              </a:r>
              <a:endParaRPr lang="en-US" sz="2000" b="1" baseline="30000" dirty="0">
                <a:latin typeface="Helvetica"/>
                <a:cs typeface="Helvetic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41843" y="922976"/>
              <a:ext cx="1287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RAMSEY</a:t>
              </a:r>
              <a:endParaRPr lang="en-US" sz="2000" b="1" baseline="30000" dirty="0">
                <a:latin typeface="Helvetica"/>
                <a:cs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15707" y="922976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Consensus</a:t>
              </a:r>
              <a:endParaRPr lang="en-US" sz="2000" b="1" baseline="30000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135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56535" y="2145558"/>
            <a:ext cx="8374324" cy="3131336"/>
            <a:chOff x="356535" y="2145558"/>
            <a:chExt cx="8374324" cy="3131336"/>
          </a:xfrm>
        </p:grpSpPr>
        <p:grpSp>
          <p:nvGrpSpPr>
            <p:cNvPr id="2" name="Group 1"/>
            <p:cNvGrpSpPr/>
            <p:nvPr/>
          </p:nvGrpSpPr>
          <p:grpSpPr>
            <a:xfrm>
              <a:off x="1534641" y="2145558"/>
              <a:ext cx="7196218" cy="3131336"/>
              <a:chOff x="1037178" y="2180355"/>
              <a:chExt cx="7196218" cy="3131336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039359" y="2180355"/>
                <a:ext cx="7181695" cy="2497291"/>
                <a:chOff x="1039359" y="2180355"/>
                <a:chExt cx="7181695" cy="2497291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1039359" y="2180355"/>
                  <a:ext cx="7181695" cy="2497291"/>
                  <a:chOff x="402622" y="479197"/>
                  <a:chExt cx="7181695" cy="2497291"/>
                </a:xfrm>
              </p:grpSpPr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170767" y="643693"/>
                    <a:ext cx="2322775" cy="2086699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41349" y="901579"/>
                    <a:ext cx="2075119" cy="1527888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06403" y="744325"/>
                    <a:ext cx="2038166" cy="1924386"/>
                  </a:xfrm>
                  <a:prstGeom prst="rect">
                    <a:avLst/>
                  </a:prstGeom>
                </p:spPr>
              </p:pic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411156" y="2668711"/>
                    <a:ext cx="114607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u="sng" dirty="0" smtClean="0">
                        <a:latin typeface="Helvetica"/>
                        <a:cs typeface="Helvetica"/>
                      </a:rPr>
                      <a:t>1SCL</a:t>
                    </a:r>
                    <a:r>
                      <a:rPr lang="en-US" sz="1400" dirty="0" smtClean="0">
                        <a:latin typeface="Helvetica"/>
                        <a:cs typeface="Helvetica"/>
                      </a:rPr>
                      <a:t> (1.24)</a:t>
                    </a:r>
                  </a:p>
                </p:txBody>
              </p: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602063" y="2668711"/>
                    <a:ext cx="113275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u="sng" dirty="0" smtClean="0">
                        <a:latin typeface="Helvetica"/>
                        <a:cs typeface="Helvetica"/>
                      </a:rPr>
                      <a:t>430D</a:t>
                    </a:r>
                    <a:r>
                      <a:rPr lang="en-US" sz="1400" dirty="0" smtClean="0">
                        <a:latin typeface="Helvetica"/>
                        <a:cs typeface="Helvetica"/>
                      </a:rPr>
                      <a:t> (1.18)</a:t>
                    </a: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71062" y="483474"/>
                    <a:ext cx="59503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 dirty="0" smtClean="0">
                        <a:latin typeface="Helvetica"/>
                        <a:cs typeface="Helvetica"/>
                      </a:rPr>
                      <a:t>NMR</a:t>
                    </a: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763001" y="479197"/>
                    <a:ext cx="72011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 dirty="0" smtClean="0">
                        <a:latin typeface="Helvetica"/>
                        <a:cs typeface="Helvetica"/>
                      </a:rPr>
                      <a:t>X-RAY</a:t>
                    </a: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402622" y="886060"/>
                    <a:ext cx="300082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>
                        <a:latin typeface="Helvetica"/>
                        <a:cs typeface="Helvetica"/>
                      </a:rPr>
                      <a:t>a</a:t>
                    </a:r>
                    <a:endParaRPr lang="en-US" sz="1500" b="1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5247373" y="2668711"/>
                    <a:ext cx="114274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u="sng" dirty="0" smtClean="0">
                        <a:latin typeface="Helvetica"/>
                        <a:cs typeface="Helvetica"/>
                      </a:rPr>
                      <a:t>2LPS</a:t>
                    </a:r>
                    <a:r>
                      <a:rPr lang="en-US" sz="1400" dirty="0" smtClean="0">
                        <a:latin typeface="Helvetica"/>
                        <a:cs typeface="Helvetica"/>
                      </a:rPr>
                      <a:t> (0.79)</a:t>
                    </a:r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421669" y="2668711"/>
                    <a:ext cx="116264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u="sng" dirty="0" smtClean="0">
                        <a:latin typeface="Helvetica"/>
                        <a:cs typeface="Helvetica"/>
                      </a:rPr>
                      <a:t>1KXK</a:t>
                    </a:r>
                    <a:r>
                      <a:rPr lang="en-US" sz="1400" dirty="0" smtClean="0">
                        <a:latin typeface="Helvetica"/>
                        <a:cs typeface="Helvetica"/>
                      </a:rPr>
                      <a:t> (0.98)</a:t>
                    </a: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5159806" y="886060"/>
                    <a:ext cx="302167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>
                        <a:latin typeface="Helvetica"/>
                        <a:cs typeface="Helvetica"/>
                      </a:rPr>
                      <a:t>c</a:t>
                    </a:r>
                    <a:endParaRPr lang="en-US" sz="1500" b="1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2811320" y="2668711"/>
                    <a:ext cx="11526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u="sng" dirty="0" smtClean="0">
                        <a:latin typeface="Helvetica"/>
                        <a:cs typeface="Helvetica"/>
                      </a:rPr>
                      <a:t>28SR</a:t>
                    </a:r>
                    <a:r>
                      <a:rPr lang="en-US" sz="1400" dirty="0" smtClean="0">
                        <a:latin typeface="Helvetica"/>
                        <a:cs typeface="Helvetica"/>
                      </a:rPr>
                      <a:t> (</a:t>
                    </a:r>
                    <a:r>
                      <a:rPr lang="nb-NO" sz="1400" dirty="0" smtClean="0">
                        <a:latin typeface="Helvetica"/>
                        <a:cs typeface="Helvetica"/>
                      </a:rPr>
                      <a:t>1.47</a:t>
                    </a:r>
                    <a:r>
                      <a:rPr lang="en-US" sz="1400" dirty="0" smtClean="0">
                        <a:latin typeface="Helvetica"/>
                        <a:cs typeface="Helvetica"/>
                      </a:rPr>
                      <a:t>)</a:t>
                    </a:r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3917521" y="2668711"/>
                    <a:ext cx="113941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u="sng" dirty="0" smtClean="0">
                        <a:latin typeface="Helvetica"/>
                        <a:cs typeface="Helvetica"/>
                      </a:rPr>
                      <a:t>1LNT</a:t>
                    </a:r>
                    <a:r>
                      <a:rPr lang="en-US" sz="1400" dirty="0" smtClean="0">
                        <a:latin typeface="Helvetica"/>
                        <a:cs typeface="Helvetica"/>
                      </a:rPr>
                      <a:t> (</a:t>
                    </a:r>
                    <a:r>
                      <a:rPr lang="nb-NO" sz="1400" dirty="0">
                        <a:latin typeface="Helvetica"/>
                        <a:cs typeface="Helvetica"/>
                      </a:rPr>
                      <a:t>1.44</a:t>
                    </a:r>
                    <a:r>
                      <a:rPr lang="en-US" sz="1400" dirty="0" smtClean="0">
                        <a:latin typeface="Helvetica"/>
                        <a:cs typeface="Helvetica"/>
                      </a:rPr>
                      <a:t>)</a:t>
                    </a: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792112" y="961394"/>
                    <a:ext cx="302167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500" b="1" dirty="0" smtClean="0">
                        <a:latin typeface="Helvetica"/>
                        <a:cs typeface="Helvetica"/>
                      </a:rPr>
                      <a:t>b</a:t>
                    </a:r>
                    <a:endParaRPr lang="en-US" sz="1500" b="1" dirty="0">
                      <a:latin typeface="Helvetica"/>
                      <a:cs typeface="Helvetica"/>
                    </a:endParaRPr>
                  </a:p>
                </p:txBody>
              </p:sp>
            </p:grp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342227" y="2395167"/>
                  <a:ext cx="0" cy="202501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5691091" y="2395167"/>
                  <a:ext cx="0" cy="202501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>
                <a:off x="1037178" y="4672781"/>
                <a:ext cx="11524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          (</a:t>
                </a:r>
                <a:r>
                  <a:rPr lang="nb-NO" sz="1400" dirty="0" smtClean="0">
                    <a:latin typeface="Helvetica"/>
                    <a:cs typeface="Helvetica"/>
                  </a:rPr>
                  <a:t>1.38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221423" y="4672781"/>
                <a:ext cx="11524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"/>
                    <a:cs typeface="Helvetica"/>
                  </a:rPr>
                  <a:t> </a:t>
                </a:r>
                <a:r>
                  <a:rPr lang="en-US" sz="1400" dirty="0" smtClean="0">
                    <a:latin typeface="Helvetica"/>
                    <a:cs typeface="Helvetica"/>
                  </a:rPr>
                  <a:t>         (</a:t>
                </a:r>
                <a:r>
                  <a:rPr lang="nb-NO" sz="1400" dirty="0">
                    <a:latin typeface="Helvetica"/>
                    <a:cs typeface="Helvetica"/>
                  </a:rPr>
                  <a:t>1.34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871730" y="4672781"/>
                <a:ext cx="11524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          (</a:t>
                </a:r>
                <a:r>
                  <a:rPr lang="nb-NO" sz="1400" dirty="0" smtClean="0">
                    <a:latin typeface="Helvetica"/>
                    <a:cs typeface="Helvetica"/>
                  </a:rPr>
                  <a:t>0.97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031036" y="4672781"/>
                <a:ext cx="1202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           (</a:t>
                </a:r>
                <a:r>
                  <a:rPr lang="hr-HR" sz="1400" dirty="0" smtClean="0">
                    <a:latin typeface="Helvetica"/>
                    <a:cs typeface="Helvetica"/>
                  </a:rPr>
                  <a:t>1.10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440630" y="4672781"/>
                <a:ext cx="11524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          (</a:t>
                </a:r>
                <a:r>
                  <a:rPr lang="nb-NO" sz="1400" dirty="0" smtClean="0">
                    <a:latin typeface="Helvetica"/>
                    <a:cs typeface="Helvetica"/>
                  </a:rPr>
                  <a:t>1.50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40212" y="4672781"/>
                <a:ext cx="11524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          (</a:t>
                </a:r>
                <a:r>
                  <a:rPr lang="nb-NO" sz="1400" dirty="0">
                    <a:latin typeface="Helvetica"/>
                    <a:cs typeface="Helvetica"/>
                  </a:rPr>
                  <a:t>1.52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54599" y="5003914"/>
                <a:ext cx="11025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         (</a:t>
                </a:r>
                <a:r>
                  <a:rPr lang="nb-NO" sz="1400" dirty="0">
                    <a:latin typeface="Helvetica"/>
                    <a:cs typeface="Helvetica"/>
                  </a:rPr>
                  <a:t>1.27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213904" y="5003914"/>
                <a:ext cx="11524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Helvetica"/>
                    <a:cs typeface="Helvetica"/>
                  </a:rPr>
                  <a:t> </a:t>
                </a:r>
                <a:r>
                  <a:rPr lang="en-US" sz="1400" dirty="0" smtClean="0">
                    <a:latin typeface="Helvetica"/>
                    <a:cs typeface="Helvetica"/>
                  </a:rPr>
                  <a:t>         (</a:t>
                </a:r>
                <a:r>
                  <a:rPr lang="nb-NO" sz="1400" dirty="0">
                    <a:latin typeface="Helvetica"/>
                    <a:cs typeface="Helvetica"/>
                  </a:rPr>
                  <a:t>1.29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864211" y="5003914"/>
                <a:ext cx="11524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          (</a:t>
                </a:r>
                <a:r>
                  <a:rPr lang="nb-NO" sz="1400" dirty="0">
                    <a:latin typeface="Helvetica"/>
                    <a:cs typeface="Helvetica"/>
                  </a:rPr>
                  <a:t>0.83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023517" y="5003914"/>
                <a:ext cx="1202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           (</a:t>
                </a:r>
                <a:r>
                  <a:rPr lang="nb-NO" sz="1400" dirty="0">
                    <a:latin typeface="Helvetica"/>
                    <a:cs typeface="Helvetica"/>
                  </a:rPr>
                  <a:t>1.04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433111" y="5003914"/>
                <a:ext cx="11524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          (</a:t>
                </a:r>
                <a:r>
                  <a:rPr lang="nb-NO" sz="1400" dirty="0">
                    <a:latin typeface="Helvetica"/>
                    <a:cs typeface="Helvetica"/>
                  </a:rPr>
                  <a:t>1.78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507753" y="5003914"/>
                <a:ext cx="12023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           (</a:t>
                </a:r>
                <a:r>
                  <a:rPr lang="nb-NO" sz="1400" dirty="0" smtClean="0">
                    <a:latin typeface="Helvetica"/>
                    <a:cs typeface="Helvetica"/>
                  </a:rPr>
                  <a:t>1.57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356535" y="4326330"/>
              <a:ext cx="11592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Helvetica"/>
                  <a:cs typeface="Helvetica"/>
                </a:rPr>
                <a:t>Consensus</a:t>
              </a:r>
              <a:endParaRPr lang="en-US" sz="14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3047" y="4628744"/>
              <a:ext cx="9527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Helvetica"/>
                  <a:cs typeface="Helvetica"/>
                </a:rPr>
                <a:t>RAMSEY</a:t>
              </a:r>
              <a:endParaRPr lang="en-US" sz="14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56886" y="4960375"/>
              <a:ext cx="10589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Helvetica"/>
                  <a:cs typeface="Helvetica"/>
                </a:rPr>
                <a:t>LARMOR</a:t>
              </a:r>
              <a:r>
                <a:rPr lang="en-US" sz="1400" b="1" baseline="30000" dirty="0" smtClean="0">
                  <a:latin typeface="Helvetica"/>
                  <a:cs typeface="Helvetica"/>
                </a:rPr>
                <a:t>D</a:t>
              </a:r>
              <a:endParaRPr lang="en-US" sz="1400" baseline="300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984570" y="4016056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Helvetica"/>
                <a:ea typeface="Zapf Dingbats"/>
                <a:cs typeface="Helvetica"/>
                <a:sym typeface="Zapf Dingbats"/>
              </a:rPr>
              <a:t>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36822" y="2001794"/>
            <a:ext cx="7191601" cy="2641055"/>
            <a:chOff x="1536822" y="2001794"/>
            <a:chExt cx="7191601" cy="2641055"/>
          </a:xfrm>
        </p:grpSpPr>
        <p:grpSp>
          <p:nvGrpSpPr>
            <p:cNvPr id="36" name="Group 35"/>
            <p:cNvGrpSpPr/>
            <p:nvPr/>
          </p:nvGrpSpPr>
          <p:grpSpPr>
            <a:xfrm>
              <a:off x="1536822" y="2010094"/>
              <a:ext cx="7191601" cy="2632755"/>
              <a:chOff x="1039359" y="2044891"/>
              <a:chExt cx="7191601" cy="2632755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039359" y="2044891"/>
                <a:ext cx="7191601" cy="2632755"/>
                <a:chOff x="402622" y="343733"/>
                <a:chExt cx="7191601" cy="2632755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0767" y="643693"/>
                  <a:ext cx="2322775" cy="2086699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41349" y="901579"/>
                  <a:ext cx="2075119" cy="1527888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6403" y="744325"/>
                  <a:ext cx="2038166" cy="1924386"/>
                </a:xfrm>
                <a:prstGeom prst="rect">
                  <a:avLst/>
                </a:prstGeom>
              </p:spPr>
            </p:pic>
            <p:sp>
              <p:nvSpPr>
                <p:cNvPr id="4" name="TextBox 3"/>
                <p:cNvSpPr txBox="1"/>
                <p:nvPr/>
              </p:nvSpPr>
              <p:spPr>
                <a:xfrm>
                  <a:off x="404538" y="2668711"/>
                  <a:ext cx="11593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FF0000"/>
                      </a:solidFill>
                      <a:latin typeface="Helvetica"/>
                      <a:cs typeface="Helvetica"/>
                    </a:rPr>
                    <a:t>1SCL (2.88)</a:t>
                  </a: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1602063" y="2668711"/>
                  <a:ext cx="113275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008000"/>
                      </a:solidFill>
                      <a:latin typeface="Helvetica"/>
                      <a:cs typeface="Helvetica"/>
                    </a:rPr>
                    <a:t>430D (</a:t>
                  </a:r>
                  <a:r>
                    <a:rPr lang="hr-HR" sz="1400" b="1" dirty="0">
                      <a:solidFill>
                        <a:srgbClr val="008000"/>
                      </a:solidFill>
                      <a:latin typeface="Helvetica"/>
                      <a:cs typeface="Helvetica"/>
                    </a:rPr>
                    <a:t>2.75</a:t>
                  </a:r>
                  <a:r>
                    <a:rPr lang="en-US" sz="1400" b="1" dirty="0" smtClean="0">
                      <a:solidFill>
                        <a:srgbClr val="008000"/>
                      </a:solidFill>
                      <a:latin typeface="Helvetica"/>
                      <a:cs typeface="Helvetica"/>
                    </a:rPr>
                    <a:t>)</a:t>
                  </a: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671062" y="348010"/>
                  <a:ext cx="5950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Helvetica"/>
                      <a:cs typeface="Helvetica"/>
                    </a:rPr>
                    <a:t>NMR</a:t>
                  </a: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763001" y="343733"/>
                  <a:ext cx="72011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 smtClean="0">
                      <a:latin typeface="Helvetica"/>
                      <a:cs typeface="Helvetica"/>
                    </a:rPr>
                    <a:t>X-RAY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402622" y="886060"/>
                  <a:ext cx="3000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latin typeface="Helvetica"/>
                      <a:cs typeface="Helvetica"/>
                    </a:rPr>
                    <a:t>a</a:t>
                  </a:r>
                  <a:endParaRPr lang="en-US" sz="1600" b="1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5242464" y="2668711"/>
                  <a:ext cx="115256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008000"/>
                      </a:solidFill>
                      <a:latin typeface="Helvetica"/>
                      <a:cs typeface="Helvetica"/>
                    </a:rPr>
                    <a:t>2LPS (</a:t>
                  </a:r>
                  <a:r>
                    <a:rPr lang="nb-NO" sz="1400" b="1" dirty="0" smtClean="0">
                      <a:solidFill>
                        <a:srgbClr val="008000"/>
                      </a:solidFill>
                      <a:latin typeface="Helvetica"/>
                      <a:cs typeface="Helvetica"/>
                    </a:rPr>
                    <a:t>0.86</a:t>
                  </a:r>
                  <a:r>
                    <a:rPr lang="en-US" sz="1400" b="1" dirty="0" smtClean="0">
                      <a:solidFill>
                        <a:srgbClr val="008000"/>
                      </a:solidFill>
                      <a:latin typeface="Helvetica"/>
                      <a:cs typeface="Helvetica"/>
                    </a:rPr>
                    <a:t>)</a:t>
                  </a: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6411763" y="2668711"/>
                  <a:ext cx="11824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FF0000"/>
                      </a:solidFill>
                      <a:latin typeface="Helvetica"/>
                      <a:cs typeface="Helvetica"/>
                    </a:rPr>
                    <a:t>1KXK (</a:t>
                  </a:r>
                  <a:r>
                    <a:rPr lang="hr-HR" sz="1400" b="1" dirty="0" smtClean="0">
                      <a:solidFill>
                        <a:srgbClr val="FF0000"/>
                      </a:solidFill>
                      <a:latin typeface="Helvetica"/>
                      <a:cs typeface="Helvetica"/>
                    </a:rPr>
                    <a:t>1.07</a:t>
                  </a:r>
                  <a:r>
                    <a:rPr lang="en-US" sz="1400" b="1" dirty="0" smtClean="0">
                      <a:solidFill>
                        <a:srgbClr val="FF0000"/>
                      </a:solidFill>
                      <a:latin typeface="Helvetica"/>
                      <a:cs typeface="Helvetica"/>
                    </a:rPr>
                    <a:t>)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159806" y="886060"/>
                  <a:ext cx="3000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latin typeface="Helvetica"/>
                      <a:cs typeface="Helvetica"/>
                    </a:rPr>
                    <a:t>c</a:t>
                  </a:r>
                  <a:endParaRPr lang="en-US" sz="1600" b="1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2811320" y="2668711"/>
                  <a:ext cx="11526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FF0000"/>
                      </a:solidFill>
                      <a:latin typeface="Helvetica"/>
                      <a:cs typeface="Helvetica"/>
                    </a:rPr>
                    <a:t>28SR (</a:t>
                  </a:r>
                  <a:r>
                    <a:rPr lang="nb-NO" sz="1400" b="1" dirty="0" smtClean="0">
                      <a:solidFill>
                        <a:srgbClr val="FF0000"/>
                      </a:solidFill>
                      <a:latin typeface="Helvetica"/>
                      <a:cs typeface="Helvetica"/>
                    </a:rPr>
                    <a:t>1.47</a:t>
                  </a:r>
                  <a:r>
                    <a:rPr lang="en-US" sz="1400" b="1" dirty="0" smtClean="0">
                      <a:solidFill>
                        <a:srgbClr val="FF0000"/>
                      </a:solidFill>
                      <a:latin typeface="Helvetica"/>
                      <a:cs typeface="Helvetica"/>
                    </a:rPr>
                    <a:t>)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3911034" y="2668711"/>
                  <a:ext cx="11523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srgbClr val="008000"/>
                      </a:solidFill>
                      <a:latin typeface="Helvetica"/>
                      <a:cs typeface="Helvetica"/>
                    </a:rPr>
                    <a:t>1LNT (</a:t>
                  </a:r>
                  <a:r>
                    <a:rPr lang="nb-NO" sz="1400" b="1" dirty="0">
                      <a:solidFill>
                        <a:srgbClr val="008000"/>
                      </a:solidFill>
                      <a:latin typeface="Helvetica"/>
                      <a:cs typeface="Helvetica"/>
                    </a:rPr>
                    <a:t>1.44</a:t>
                  </a:r>
                  <a:r>
                    <a:rPr lang="en-US" sz="1400" b="1" dirty="0" smtClean="0">
                      <a:solidFill>
                        <a:srgbClr val="008000"/>
                      </a:solidFill>
                      <a:latin typeface="Helvetica"/>
                      <a:cs typeface="Helvetica"/>
                    </a:rPr>
                    <a:t>)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792112" y="961394"/>
                  <a:ext cx="3100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latin typeface="Helvetica"/>
                      <a:cs typeface="Helvetica"/>
                    </a:rPr>
                    <a:t>b</a:t>
                  </a:r>
                  <a:endParaRPr lang="en-US" sz="1600" b="1" dirty="0">
                    <a:latin typeface="Helvetica"/>
                    <a:cs typeface="Helvetica"/>
                  </a:endParaRPr>
                </a:p>
              </p:txBody>
            </p:sp>
          </p:grpSp>
          <p:cxnSp>
            <p:nvCxnSpPr>
              <p:cNvPr id="34" name="Straight Connector 33"/>
              <p:cNvCxnSpPr/>
              <p:nvPr/>
            </p:nvCxnSpPr>
            <p:spPr>
              <a:xfrm>
                <a:off x="3342227" y="2395167"/>
                <a:ext cx="0" cy="202501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691091" y="2395167"/>
                <a:ext cx="0" cy="202501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4086213" y="2023101"/>
              <a:ext cx="1812058" cy="312054"/>
              <a:chOff x="4086213" y="2175498"/>
              <a:chExt cx="1812058" cy="31205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4086213" y="2179775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NMR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178152" y="2175498"/>
                <a:ext cx="7201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X-RAY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6612488" y="2001794"/>
              <a:ext cx="1812058" cy="312054"/>
              <a:chOff x="6815684" y="2052593"/>
              <a:chExt cx="1812058" cy="312054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815684" y="2056870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NMR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907623" y="2052593"/>
                <a:ext cx="7201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X-RAY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811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712009" y="1490128"/>
            <a:ext cx="7719982" cy="3335725"/>
            <a:chOff x="383735" y="1490128"/>
            <a:chExt cx="7719982" cy="3335725"/>
          </a:xfrm>
        </p:grpSpPr>
        <p:grpSp>
          <p:nvGrpSpPr>
            <p:cNvPr id="31" name="Group 30"/>
            <p:cNvGrpSpPr/>
            <p:nvPr/>
          </p:nvGrpSpPr>
          <p:grpSpPr>
            <a:xfrm>
              <a:off x="626083" y="1823520"/>
              <a:ext cx="7477634" cy="3002333"/>
              <a:chOff x="626083" y="1823520"/>
              <a:chExt cx="7477634" cy="30023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b="34876"/>
              <a:stretch/>
            </p:blipFill>
            <p:spPr>
              <a:xfrm>
                <a:off x="876352" y="1928793"/>
                <a:ext cx="3581400" cy="2307541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/>
              <a:srcRect b="34876"/>
              <a:stretch/>
            </p:blipFill>
            <p:spPr>
              <a:xfrm>
                <a:off x="4738217" y="1928793"/>
                <a:ext cx="3365500" cy="2307541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1607305" y="4121121"/>
                <a:ext cx="2668443" cy="369332"/>
                <a:chOff x="1696600" y="1704986"/>
                <a:chExt cx="2668443" cy="369332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696600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1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2033086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2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2369572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3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2706058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4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042544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5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3379030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6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3715516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7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051999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8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526657" y="4456521"/>
                <a:ext cx="556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test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143548" y="4456521"/>
                <a:ext cx="7877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nuclei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431273" y="4172180"/>
                <a:ext cx="2497376" cy="369332"/>
                <a:chOff x="5431273" y="3745577"/>
                <a:chExt cx="2497376" cy="36933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5431273" y="3745577"/>
                  <a:ext cx="436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aseline="30000" dirty="0" smtClean="0">
                      <a:latin typeface="Helvetica"/>
                      <a:cs typeface="Helvetica"/>
                    </a:rPr>
                    <a:t>1</a:t>
                  </a:r>
                  <a:r>
                    <a:rPr lang="en-US" dirty="0" smtClean="0">
                      <a:latin typeface="Helvetica"/>
                      <a:cs typeface="Helvetica"/>
                    </a:rPr>
                    <a:t>H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6307952" y="3745577"/>
                  <a:ext cx="5225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aseline="30000" dirty="0" smtClean="0">
                      <a:latin typeface="Helvetica"/>
                      <a:cs typeface="Helvetica"/>
                    </a:rPr>
                    <a:t>13</a:t>
                  </a:r>
                  <a:r>
                    <a:rPr lang="en-US" dirty="0" smtClean="0">
                      <a:latin typeface="Helvetica"/>
                      <a:cs typeface="Helvetica"/>
                    </a:rPr>
                    <a:t>C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976270" y="3745577"/>
                  <a:ext cx="9523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aseline="30000" dirty="0" smtClean="0">
                      <a:latin typeface="Helvetica"/>
                      <a:cs typeface="Helvetica"/>
                    </a:rPr>
                    <a:t>1</a:t>
                  </a:r>
                  <a:r>
                    <a:rPr lang="en-US" dirty="0" smtClean="0">
                      <a:latin typeface="Helvetica"/>
                      <a:cs typeface="Helvetica"/>
                    </a:rPr>
                    <a:t>H+</a:t>
                  </a:r>
                  <a:r>
                    <a:rPr lang="en-US" baseline="30000" dirty="0" smtClean="0">
                      <a:latin typeface="Helvetica"/>
                      <a:cs typeface="Helvetica"/>
                    </a:rPr>
                    <a:t> </a:t>
                  </a:r>
                  <a:r>
                    <a:rPr lang="en-US" baseline="30000" dirty="0">
                      <a:latin typeface="Helvetica"/>
                      <a:cs typeface="Helvetica"/>
                    </a:rPr>
                    <a:t>13</a:t>
                  </a:r>
                  <a:r>
                    <a:rPr lang="en-US" dirty="0">
                      <a:latin typeface="Helvetica"/>
                      <a:cs typeface="Helvetica"/>
                    </a:rPr>
                    <a:t>C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 rot="16200000">
                <a:off x="3279469" y="3014009"/>
                <a:ext cx="2750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Resolving Power (NSLR)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564406" y="3014009"/>
                <a:ext cx="2750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Resolving Power (NSLR)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83735" y="1490128"/>
              <a:ext cx="3415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latin typeface="Helvetica"/>
                  <a:cs typeface="Helvetica"/>
                </a:rPr>
                <a:t>a</a:t>
              </a:r>
              <a:endParaRPr lang="en-US" sz="2200" b="1" dirty="0">
                <a:latin typeface="Helvetica"/>
                <a:cs typeface="Helvetic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38290" y="1490128"/>
              <a:ext cx="3570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latin typeface="Helvetica"/>
                  <a:cs typeface="Helvetica"/>
                </a:rPr>
                <a:t>b</a:t>
              </a:r>
              <a:endParaRPr lang="en-US" sz="2200" b="1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29024" y="3440239"/>
            <a:ext cx="8711905" cy="2405656"/>
            <a:chOff x="229024" y="3700514"/>
            <a:chExt cx="8711905" cy="2405656"/>
          </a:xfrm>
        </p:grpSpPr>
        <p:pic>
          <p:nvPicPr>
            <p:cNvPr id="5" name="Picture 4" descr="correlationboth_mean_rmse_fig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8" t="59380" r="58119" b="9962"/>
            <a:stretch/>
          </p:blipFill>
          <p:spPr>
            <a:xfrm>
              <a:off x="2841966" y="3784600"/>
              <a:ext cx="2022896" cy="2024618"/>
            </a:xfrm>
            <a:prstGeom prst="rect">
              <a:avLst/>
            </a:prstGeom>
          </p:spPr>
        </p:pic>
        <p:pic>
          <p:nvPicPr>
            <p:cNvPr id="10" name="Picture 9" descr="correlationboth_mean_rmse_fig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59380" r="8799" b="9070"/>
            <a:stretch/>
          </p:blipFill>
          <p:spPr>
            <a:xfrm>
              <a:off x="5259024" y="3782134"/>
              <a:ext cx="2050344" cy="2083531"/>
            </a:xfrm>
            <a:prstGeom prst="rect">
              <a:avLst/>
            </a:prstGeom>
          </p:spPr>
        </p:pic>
        <p:pic>
          <p:nvPicPr>
            <p:cNvPr id="12" name="Picture 11" descr="compare_2KFC_2L1V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56" t="6335" r="33921" b="3424"/>
            <a:stretch/>
          </p:blipFill>
          <p:spPr>
            <a:xfrm>
              <a:off x="229024" y="3700514"/>
              <a:ext cx="1773051" cy="2108704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1962480" y="4597738"/>
              <a:ext cx="546461" cy="27067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2402" y="573683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2L1V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09365" y="4358784"/>
              <a:ext cx="153156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 smtClean="0">
                  <a:latin typeface="Helvetica"/>
                  <a:cs typeface="Helvetica"/>
                </a:rPr>
                <a:t>Error = 0.67</a:t>
              </a:r>
            </a:p>
            <a:p>
              <a:pPr algn="ctr"/>
              <a:r>
                <a:rPr lang="en-US" sz="1500" dirty="0" smtClean="0">
                  <a:latin typeface="Helvetica"/>
                  <a:cs typeface="Helvetica"/>
                </a:rPr>
                <a:t>(Higher Quality)</a:t>
              </a:r>
            </a:p>
            <a:p>
              <a:pPr algn="ctr"/>
              <a:r>
                <a:rPr lang="en-US" sz="2000" dirty="0" smtClean="0">
                  <a:solidFill>
                    <a:srgbClr val="008000"/>
                  </a:solidFill>
                  <a:latin typeface="Helvetica"/>
                  <a:ea typeface="Zapf Dingbats"/>
                  <a:cs typeface="Helvetica"/>
                  <a:sym typeface="Zapf Dingbats"/>
                </a:rPr>
                <a:t>✔</a:t>
              </a:r>
              <a:endParaRPr lang="en-US" sz="2000" dirty="0">
                <a:latin typeface="Helvetica"/>
                <a:cs typeface="Helvetica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8764" y="208220"/>
            <a:ext cx="8632165" cy="3107313"/>
            <a:chOff x="308764" y="208220"/>
            <a:chExt cx="8632165" cy="3107313"/>
          </a:xfrm>
        </p:grpSpPr>
        <p:pic>
          <p:nvPicPr>
            <p:cNvPr id="4" name="Picture 3" descr="correlationboth_mean_rmse_fig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8" t="9563" r="58119" b="59062"/>
            <a:stretch/>
          </p:blipFill>
          <p:spPr>
            <a:xfrm>
              <a:off x="2841966" y="960836"/>
              <a:ext cx="2022896" cy="2071945"/>
            </a:xfrm>
            <a:prstGeom prst="rect">
              <a:avLst/>
            </a:prstGeom>
          </p:spPr>
        </p:pic>
        <p:pic>
          <p:nvPicPr>
            <p:cNvPr id="7" name="Picture 6" descr="correlationboth_mean_rmse_fig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82" t="9563" r="8613" b="59062"/>
            <a:stretch/>
          </p:blipFill>
          <p:spPr>
            <a:xfrm>
              <a:off x="5285477" y="960836"/>
              <a:ext cx="2034301" cy="2071945"/>
            </a:xfrm>
            <a:prstGeom prst="rect">
              <a:avLst/>
            </a:prstGeom>
          </p:spPr>
        </p:pic>
        <p:pic>
          <p:nvPicPr>
            <p:cNvPr id="11" name="Picture 10" descr="compare_2KFC_2L1V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" t="6335" r="68434" b="3424"/>
            <a:stretch/>
          </p:blipFill>
          <p:spPr>
            <a:xfrm>
              <a:off x="308764" y="996938"/>
              <a:ext cx="1613570" cy="2035843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1962480" y="1853091"/>
              <a:ext cx="546461" cy="27067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402" y="2946201"/>
              <a:ext cx="774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2KFC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09365" y="1564208"/>
              <a:ext cx="153156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Helvetica"/>
                  <a:cs typeface="Helvetica"/>
                </a:rPr>
                <a:t>Error = 0.67</a:t>
              </a:r>
            </a:p>
            <a:p>
              <a:pPr algn="ctr"/>
              <a:r>
                <a:rPr lang="en-US" sz="1500" dirty="0">
                  <a:latin typeface="Helvetica"/>
                  <a:cs typeface="Helvetica"/>
                </a:rPr>
                <a:t>(</a:t>
              </a:r>
              <a:r>
                <a:rPr lang="en-US" sz="1500" dirty="0" smtClean="0">
                  <a:latin typeface="Helvetica"/>
                  <a:cs typeface="Helvetica"/>
                </a:rPr>
                <a:t>Higher </a:t>
              </a:r>
              <a:r>
                <a:rPr lang="en-US" sz="1500" dirty="0">
                  <a:latin typeface="Helvetica"/>
                  <a:cs typeface="Helvetica"/>
                </a:rPr>
                <a:t>Quality</a:t>
              </a:r>
              <a:r>
                <a:rPr lang="en-US" sz="1500" dirty="0" smtClean="0">
                  <a:latin typeface="Helvetica"/>
                  <a:cs typeface="Helvetica"/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rgbClr val="FF0000"/>
                  </a:solidFill>
                  <a:latin typeface="Helvetica"/>
                  <a:ea typeface="Zapf Dingbats"/>
                  <a:cs typeface="Helvetica"/>
                  <a:sym typeface="Zapf Dingbats"/>
                </a:rPr>
                <a:t>✗</a:t>
              </a: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21" name="Left Brace 20"/>
            <p:cNvSpPr/>
            <p:nvPr/>
          </p:nvSpPr>
          <p:spPr>
            <a:xfrm rot="5400000">
              <a:off x="4922617" y="-1852641"/>
              <a:ext cx="189391" cy="4972760"/>
            </a:xfrm>
            <a:prstGeom prst="leftBrace">
              <a:avLst>
                <a:gd name="adj1" fmla="val 8333"/>
                <a:gd name="adj2" fmla="val 5021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24594" y="208220"/>
              <a:ext cx="45682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 smtClean="0">
                  <a:latin typeface="Helvetica"/>
                  <a:cs typeface="Helvetica"/>
                </a:rPr>
                <a:t>Compare Observed and Computed Chemical Shifts</a:t>
              </a:r>
              <a:endParaRPr lang="en-US" sz="1500" dirty="0">
                <a:latin typeface="Helvetica"/>
                <a:cs typeface="Helvetic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59279" y="5597572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85477" y="5597572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1504682" y="4291115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5939" y="3022290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92137" y="3022290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1504682" y="1712154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3928249" y="1712154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928249" y="4291115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5331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6014" y="1266"/>
            <a:ext cx="8966943" cy="5888694"/>
            <a:chOff x="-26014" y="1266"/>
            <a:chExt cx="8966943" cy="5888694"/>
          </a:xfrm>
        </p:grpSpPr>
        <p:grpSp>
          <p:nvGrpSpPr>
            <p:cNvPr id="8" name="Group 7"/>
            <p:cNvGrpSpPr/>
            <p:nvPr/>
          </p:nvGrpSpPr>
          <p:grpSpPr>
            <a:xfrm>
              <a:off x="-26014" y="1266"/>
              <a:ext cx="8966943" cy="5888694"/>
              <a:chOff x="-26014" y="1266"/>
              <a:chExt cx="8966943" cy="588869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069" y="867495"/>
                <a:ext cx="2349500" cy="4978400"/>
              </a:xfrm>
              <a:prstGeom prst="rect">
                <a:avLst/>
              </a:prstGeom>
            </p:spPr>
          </p:pic>
          <p:grpSp>
            <p:nvGrpSpPr>
              <p:cNvPr id="23" name="Group 22"/>
              <p:cNvGrpSpPr/>
              <p:nvPr/>
            </p:nvGrpSpPr>
            <p:grpSpPr>
              <a:xfrm>
                <a:off x="184826" y="3521859"/>
                <a:ext cx="8756103" cy="2083531"/>
                <a:chOff x="184826" y="3782134"/>
                <a:chExt cx="8756103" cy="2083531"/>
              </a:xfrm>
            </p:grpSpPr>
            <p:pic>
              <p:nvPicPr>
                <p:cNvPr id="5" name="Picture 4" descr="correlationboth_mean_rmse_fig.pdf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48" t="59380" r="58119" b="9962"/>
                <a:stretch/>
              </p:blipFill>
              <p:spPr>
                <a:xfrm>
                  <a:off x="2841966" y="3784600"/>
                  <a:ext cx="2022896" cy="2024618"/>
                </a:xfrm>
                <a:prstGeom prst="rect">
                  <a:avLst/>
                </a:prstGeom>
              </p:spPr>
            </p:pic>
            <p:pic>
              <p:nvPicPr>
                <p:cNvPr id="10" name="Picture 9" descr="correlationboth_mean_rmse_fig.pdf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152" t="59380" r="8799" b="9070"/>
                <a:stretch/>
              </p:blipFill>
              <p:spPr>
                <a:xfrm>
                  <a:off x="5259024" y="3782134"/>
                  <a:ext cx="2050344" cy="2083531"/>
                </a:xfrm>
                <a:prstGeom prst="rect">
                  <a:avLst/>
                </a:prstGeom>
              </p:spPr>
            </p:pic>
            <p:sp>
              <p:nvSpPr>
                <p:cNvPr id="14" name="Right Arrow 13"/>
                <p:cNvSpPr/>
                <p:nvPr/>
              </p:nvSpPr>
              <p:spPr>
                <a:xfrm>
                  <a:off x="1962480" y="4597738"/>
                  <a:ext cx="546461" cy="270677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184826" y="5365835"/>
                  <a:ext cx="74093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Helvetica"/>
                      <a:cs typeface="Helvetica"/>
                    </a:rPr>
                    <a:t>updated</a:t>
                  </a:r>
                  <a:endParaRPr lang="en-US" sz="1200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409365" y="4358784"/>
                  <a:ext cx="1531564" cy="861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500" dirty="0" smtClean="0">
                      <a:latin typeface="Helvetica"/>
                      <a:cs typeface="Helvetica"/>
                    </a:rPr>
                    <a:t>Error = 1.88</a:t>
                  </a:r>
                </a:p>
                <a:p>
                  <a:pPr algn="ctr"/>
                  <a:r>
                    <a:rPr lang="en-US" sz="1500" dirty="0" smtClean="0">
                      <a:latin typeface="Helvetica"/>
                      <a:cs typeface="Helvetica"/>
                    </a:rPr>
                    <a:t>(Higher Quality)</a:t>
                  </a:r>
                </a:p>
                <a:p>
                  <a:pPr algn="ctr"/>
                  <a:r>
                    <a:rPr lang="en-US" sz="2000" dirty="0" smtClean="0">
                      <a:solidFill>
                        <a:srgbClr val="008000"/>
                      </a:solidFill>
                      <a:latin typeface="Helvetica"/>
                      <a:ea typeface="Zapf Dingbats"/>
                      <a:cs typeface="Helvetica"/>
                      <a:sym typeface="Zapf Dingbats"/>
                    </a:rPr>
                    <a:t>✔</a:t>
                  </a:r>
                  <a:endParaRPr lang="en-US" sz="2000" dirty="0">
                    <a:latin typeface="Helvetica"/>
                    <a:cs typeface="Helvetica"/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192821" y="1266"/>
                <a:ext cx="8748108" cy="3031515"/>
                <a:chOff x="192821" y="1266"/>
                <a:chExt cx="8748108" cy="3031515"/>
              </a:xfrm>
            </p:grpSpPr>
            <p:pic>
              <p:nvPicPr>
                <p:cNvPr id="4" name="Picture 3" descr="correlationboth_mean_rmse_fig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48" t="9563" r="58119" b="59062"/>
                <a:stretch/>
              </p:blipFill>
              <p:spPr>
                <a:xfrm>
                  <a:off x="2841966" y="960836"/>
                  <a:ext cx="2022896" cy="2071945"/>
                </a:xfrm>
                <a:prstGeom prst="rect">
                  <a:avLst/>
                </a:prstGeom>
              </p:spPr>
            </p:pic>
            <p:pic>
              <p:nvPicPr>
                <p:cNvPr id="7" name="Picture 6" descr="correlationboth_mean_rmse_fig.pdf"/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582" t="9563" r="8613" b="59062"/>
                <a:stretch/>
              </p:blipFill>
              <p:spPr>
                <a:xfrm>
                  <a:off x="5285477" y="960836"/>
                  <a:ext cx="2034301" cy="2071945"/>
                </a:xfrm>
                <a:prstGeom prst="rect">
                  <a:avLst/>
                </a:prstGeom>
              </p:spPr>
            </p:pic>
            <p:sp>
              <p:nvSpPr>
                <p:cNvPr id="13" name="Right Arrow 12"/>
                <p:cNvSpPr/>
                <p:nvPr/>
              </p:nvSpPr>
              <p:spPr>
                <a:xfrm>
                  <a:off x="1962480" y="1853091"/>
                  <a:ext cx="546461" cy="270677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92821" y="2620445"/>
                  <a:ext cx="78368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Helvetica"/>
                      <a:cs typeface="Helvetica"/>
                    </a:rPr>
                    <a:t>outdated</a:t>
                  </a:r>
                  <a:endParaRPr lang="en-US" sz="1200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7409365" y="1564208"/>
                  <a:ext cx="1531564" cy="861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500" dirty="0">
                      <a:latin typeface="Helvetica"/>
                      <a:cs typeface="Helvetica"/>
                    </a:rPr>
                    <a:t>Error </a:t>
                  </a:r>
                  <a:r>
                    <a:rPr lang="en-US" sz="1500" dirty="0" smtClean="0">
                      <a:latin typeface="Helvetica"/>
                      <a:cs typeface="Helvetica"/>
                    </a:rPr>
                    <a:t>=1.90</a:t>
                  </a:r>
                  <a:endParaRPr lang="en-US" sz="1500" dirty="0">
                    <a:latin typeface="Helvetica"/>
                    <a:cs typeface="Helvetica"/>
                  </a:endParaRPr>
                </a:p>
                <a:p>
                  <a:pPr algn="ctr"/>
                  <a:r>
                    <a:rPr lang="en-US" sz="1500" dirty="0">
                      <a:latin typeface="Helvetica"/>
                      <a:cs typeface="Helvetica"/>
                    </a:rPr>
                    <a:t>(</a:t>
                  </a:r>
                  <a:r>
                    <a:rPr lang="en-US" sz="1500" dirty="0" smtClean="0">
                      <a:latin typeface="Helvetica"/>
                      <a:cs typeface="Helvetica"/>
                    </a:rPr>
                    <a:t>Higher </a:t>
                  </a:r>
                  <a:r>
                    <a:rPr lang="en-US" sz="1500" dirty="0">
                      <a:latin typeface="Helvetica"/>
                      <a:cs typeface="Helvetica"/>
                    </a:rPr>
                    <a:t>Quality</a:t>
                  </a:r>
                  <a:r>
                    <a:rPr lang="en-US" sz="1500" dirty="0" smtClean="0">
                      <a:latin typeface="Helvetica"/>
                      <a:cs typeface="Helvetica"/>
                    </a:rPr>
                    <a:t>)</a:t>
                  </a:r>
                </a:p>
                <a:p>
                  <a:pPr algn="ctr"/>
                  <a:r>
                    <a:rPr lang="en-US" sz="2000" dirty="0">
                      <a:solidFill>
                        <a:srgbClr val="FF0000"/>
                      </a:solidFill>
                      <a:latin typeface="Helvetica"/>
                      <a:ea typeface="Zapf Dingbats"/>
                      <a:cs typeface="Helvetica"/>
                      <a:sym typeface="Zapf Dingbats"/>
                    </a:rPr>
                    <a:t>✗</a:t>
                  </a:r>
                  <a:endParaRPr lang="en-US" sz="2000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1" name="Left Brace 20"/>
                <p:cNvSpPr/>
                <p:nvPr/>
              </p:nvSpPr>
              <p:spPr>
                <a:xfrm rot="5400000">
                  <a:off x="4922617" y="-1852641"/>
                  <a:ext cx="189391" cy="4972760"/>
                </a:xfrm>
                <a:prstGeom prst="leftBrace">
                  <a:avLst>
                    <a:gd name="adj1" fmla="val 8333"/>
                    <a:gd name="adj2" fmla="val 5021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146885" y="1266"/>
                  <a:ext cx="3723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500" dirty="0" smtClean="0">
                      <a:latin typeface="Helvetica"/>
                      <a:cs typeface="Helvetica"/>
                    </a:rPr>
                    <a:t>Compare </a:t>
                  </a:r>
                </a:p>
                <a:p>
                  <a:pPr algn="ctr"/>
                  <a:r>
                    <a:rPr lang="en-US" sz="1500" dirty="0" smtClean="0">
                      <a:latin typeface="Helvetica"/>
                      <a:cs typeface="Helvetica"/>
                    </a:rPr>
                    <a:t>Observed and Computed Chemical Shifts</a:t>
                  </a:r>
                  <a:endParaRPr lang="en-US" sz="1500" dirty="0">
                    <a:latin typeface="Helvetica"/>
                    <a:cs typeface="Helvetica"/>
                  </a:endParaRPr>
                </a:p>
              </p:txBody>
            </p:sp>
          </p:grpSp>
          <p:sp>
            <p:nvSpPr>
              <p:cNvPr id="3" name="TextBox 2"/>
              <p:cNvSpPr txBox="1"/>
              <p:nvPr/>
            </p:nvSpPr>
            <p:spPr>
              <a:xfrm>
                <a:off x="2759279" y="5597572"/>
                <a:ext cx="212098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 smtClean="0">
                    <a:latin typeface="Helvetica"/>
                    <a:cs typeface="Helvetica"/>
                  </a:rPr>
                  <a:t>obs. chemical shifts (ppm)</a:t>
                </a:r>
                <a:endParaRPr lang="en-US" sz="1300" dirty="0">
                  <a:latin typeface="Helvetica"/>
                  <a:cs typeface="Helvetic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285477" y="5597572"/>
                <a:ext cx="212098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 smtClean="0">
                    <a:latin typeface="Helvetica"/>
                    <a:cs typeface="Helvetica"/>
                  </a:rPr>
                  <a:t>obs. chemical shifts (ppm)</a:t>
                </a:r>
                <a:endParaRPr lang="en-US" sz="1300" dirty="0">
                  <a:latin typeface="Helvetica"/>
                  <a:cs typeface="Helvetic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6200000">
                <a:off x="1592596" y="4291115"/>
                <a:ext cx="225986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Helvetica"/>
                    <a:cs typeface="Helvetica"/>
                  </a:rPr>
                  <a:t>c</a:t>
                </a:r>
                <a:r>
                  <a:rPr lang="en-US" sz="1300" dirty="0" smtClean="0">
                    <a:latin typeface="Helvetica"/>
                    <a:cs typeface="Helvetica"/>
                  </a:rPr>
                  <a:t>omp. chemical shifts (ppm)</a:t>
                </a:r>
                <a:endParaRPr lang="en-US" sz="1300" dirty="0">
                  <a:latin typeface="Helvetica"/>
                  <a:cs typeface="Helvetica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765939" y="3022290"/>
                <a:ext cx="212098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 smtClean="0">
                    <a:latin typeface="Helvetica"/>
                    <a:cs typeface="Helvetica"/>
                  </a:rPr>
                  <a:t>obs. chemical shifts (ppm)</a:t>
                </a:r>
                <a:endParaRPr lang="en-US" sz="1300" dirty="0">
                  <a:latin typeface="Helvetica"/>
                  <a:cs typeface="Helvetica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292137" y="3022290"/>
                <a:ext cx="2120987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 smtClean="0">
                    <a:latin typeface="Helvetica"/>
                    <a:cs typeface="Helvetica"/>
                  </a:rPr>
                  <a:t>obs. chemical shifts (ppm)</a:t>
                </a:r>
                <a:endParaRPr lang="en-US" sz="1300" dirty="0">
                  <a:latin typeface="Helvetica"/>
                  <a:cs typeface="Helvetica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16200000">
                <a:off x="1592596" y="1712154"/>
                <a:ext cx="225986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Helvetica"/>
                    <a:cs typeface="Helvetica"/>
                  </a:rPr>
                  <a:t>c</a:t>
                </a:r>
                <a:r>
                  <a:rPr lang="en-US" sz="1300" dirty="0" smtClean="0">
                    <a:latin typeface="Helvetica"/>
                    <a:cs typeface="Helvetica"/>
                  </a:rPr>
                  <a:t>omp. chemical shifts (ppm)</a:t>
                </a:r>
                <a:endParaRPr lang="en-US" sz="1300" dirty="0">
                  <a:latin typeface="Helvetica"/>
                  <a:cs typeface="Helvetica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4016163" y="1712154"/>
                <a:ext cx="225986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Helvetica"/>
                    <a:cs typeface="Helvetica"/>
                  </a:rPr>
                  <a:t>c</a:t>
                </a:r>
                <a:r>
                  <a:rPr lang="en-US" sz="1300" dirty="0" smtClean="0">
                    <a:latin typeface="Helvetica"/>
                    <a:cs typeface="Helvetica"/>
                  </a:rPr>
                  <a:t>omp. chemical shifts (ppm)</a:t>
                </a:r>
                <a:endParaRPr lang="en-US" sz="1300" dirty="0">
                  <a:latin typeface="Helvetica"/>
                  <a:cs typeface="Helvetic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4016163" y="4291115"/>
                <a:ext cx="225986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latin typeface="Helvetica"/>
                    <a:cs typeface="Helvetica"/>
                  </a:rPr>
                  <a:t>c</a:t>
                </a:r>
                <a:r>
                  <a:rPr lang="en-US" sz="1300" dirty="0" smtClean="0">
                    <a:latin typeface="Helvetica"/>
                    <a:cs typeface="Helvetica"/>
                  </a:rPr>
                  <a:t>omp. chemical shifts (ppm)</a:t>
                </a:r>
                <a:endParaRPr lang="en-US" sz="1300" dirty="0">
                  <a:latin typeface="Helvetica"/>
                  <a:cs typeface="Helvetica"/>
                </a:endParaRPr>
              </a:p>
            </p:txBody>
          </p:sp>
          <p:sp>
            <p:nvSpPr>
              <p:cNvPr id="32" name="Left Brace 31"/>
              <p:cNvSpPr/>
              <p:nvPr/>
            </p:nvSpPr>
            <p:spPr>
              <a:xfrm rot="5400000">
                <a:off x="1008141" y="-408309"/>
                <a:ext cx="181735" cy="2091760"/>
              </a:xfrm>
              <a:prstGeom prst="leftBrace">
                <a:avLst>
                  <a:gd name="adj1" fmla="val 8333"/>
                  <a:gd name="adj2" fmla="val 50218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-26014" y="27739"/>
                <a:ext cx="25191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 smtClean="0">
                    <a:latin typeface="Helvetica"/>
                    <a:cs typeface="Helvetica"/>
                  </a:rPr>
                  <a:t>Computed Chemical Shifts From 3D Structure</a:t>
                </a:r>
                <a:endParaRPr lang="en-US" sz="1500" dirty="0">
                  <a:latin typeface="Helvetica"/>
                  <a:cs typeface="Helvetica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3055967" y="1043442"/>
              <a:ext cx="352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aseline="30000" dirty="0" smtClean="0">
                  <a:latin typeface="Helvetica"/>
                  <a:cs typeface="Helvetica"/>
                </a:rPr>
                <a:t>1</a:t>
              </a:r>
              <a:r>
                <a:rPr lang="en-US" sz="1200" dirty="0" smtClean="0">
                  <a:latin typeface="Helvetica"/>
                  <a:cs typeface="Helvetica"/>
                </a:rPr>
                <a:t>H </a:t>
              </a:r>
              <a:endParaRPr lang="en-US" sz="1200" dirty="0">
                <a:latin typeface="Helvetica"/>
                <a:cs typeface="Helvetic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03774" y="1043442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aseline="30000" dirty="0" smtClean="0">
                  <a:latin typeface="Helvetica"/>
                  <a:cs typeface="Helvetica"/>
                </a:rPr>
                <a:t>13</a:t>
              </a:r>
              <a:r>
                <a:rPr lang="en-US" sz="1200" dirty="0" smtClean="0">
                  <a:latin typeface="Helvetica"/>
                  <a:cs typeface="Helvetica"/>
                </a:rPr>
                <a:t>C </a:t>
              </a:r>
              <a:endParaRPr lang="en-US" sz="1200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03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492350"/>
              </p:ext>
            </p:extLst>
          </p:nvPr>
        </p:nvGraphicFramePr>
        <p:xfrm>
          <a:off x="1641593" y="1431489"/>
          <a:ext cx="5860814" cy="3995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991"/>
                <a:gridCol w="1394941"/>
                <a:gridCol w="1394941"/>
                <a:gridCol w="1394941"/>
              </a:tblGrid>
              <a:tr h="562883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Average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Structure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(</a:t>
                      </a:r>
                      <a:r>
                        <a:rPr lang="en-US" sz="1200" b="0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H,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, 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Conformationally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  <a:p>
                      <a:pPr algn="ctr"/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(</a:t>
                      </a:r>
                      <a:r>
                        <a:rPr lang="en-US" sz="1200" b="0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H,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, 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Each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Model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(</a:t>
                      </a:r>
                      <a:r>
                        <a:rPr lang="en-US" sz="1200" b="0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H,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, 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(1) 1R2P:2LPS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(2) 2FRL:2M22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(3) 2HX2:2M21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(4) 2KFC:2L1V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(5)</a:t>
                      </a:r>
                      <a:r>
                        <a:rPr lang="en-US" sz="1400" b="0" baseline="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2L94:1Z2J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(6)</a:t>
                      </a:r>
                      <a:r>
                        <a:rPr lang="en-US" sz="1400" b="0" baseline="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2N82:2N7X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(7) 1Z2J:2L94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(8) 2N7X:2N82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86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>
                          <a:latin typeface="Helvetica"/>
                          <a:cs typeface="Helvetica"/>
                        </a:rPr>
                        <a:t>True-Positive</a:t>
                      </a:r>
                      <a:r>
                        <a:rPr lang="en-US" sz="1300" b="0" baseline="0" dirty="0" smtClean="0">
                          <a:latin typeface="Helvetica"/>
                          <a:cs typeface="Helvetica"/>
                        </a:rPr>
                        <a:t> Rates:</a:t>
                      </a:r>
                      <a:endParaRPr lang="en-US" sz="13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4/8,</a:t>
                      </a:r>
                      <a:r>
                        <a:rPr lang="en-US" sz="1300" b="0" baseline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7/8,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7/8</a:t>
                      </a:r>
                      <a:endParaRPr lang="en-US" sz="13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6/8,</a:t>
                      </a:r>
                      <a:r>
                        <a:rPr lang="en-US" sz="1300" b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6/8,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7/8</a:t>
                      </a:r>
                      <a:endParaRPr lang="en-US" sz="13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7/8,</a:t>
                      </a:r>
                      <a:r>
                        <a:rPr lang="en-US" sz="1300" b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6/8,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7/8</a:t>
                      </a:r>
                      <a:endParaRPr lang="en-US" sz="13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592" y="274638"/>
            <a:ext cx="5860815" cy="1143000"/>
          </a:xfrm>
        </p:spPr>
        <p:txBody>
          <a:bodyPr/>
          <a:lstStyle/>
          <a:p>
            <a:r>
              <a:rPr lang="en-US" b="1" dirty="0" smtClean="0"/>
              <a:t>Consensus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3710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2936"/>
              </p:ext>
            </p:extLst>
          </p:nvPr>
        </p:nvGraphicFramePr>
        <p:xfrm>
          <a:off x="1641593" y="1431489"/>
          <a:ext cx="5860814" cy="3995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5074"/>
                <a:gridCol w="1325858"/>
                <a:gridCol w="1394941"/>
                <a:gridCol w="1394941"/>
              </a:tblGrid>
              <a:tr h="562883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Average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Structure</a:t>
                      </a:r>
                    </a:p>
                    <a:p>
                      <a:pPr algn="ctr"/>
                      <a:r>
                        <a:rPr lang="en-US" sz="1200" b="1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1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 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1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1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 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1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1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1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1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Conformationally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  <a:p>
                      <a:pPr algn="ctr"/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200" b="1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1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 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1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1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 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1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1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1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1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Each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Model</a:t>
                      </a:r>
                    </a:p>
                    <a:p>
                      <a:pPr algn="ctr"/>
                      <a:r>
                        <a:rPr lang="en-US" sz="1200" b="1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1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 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1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1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 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1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1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1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1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(1) 1R2P:2LPS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(2) 2FRL:2M22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(3) 2HX2:2M21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(4) 2KFC:2L1V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(5)</a:t>
                      </a:r>
                      <a:r>
                        <a:rPr lang="en-US" sz="1400" b="0" baseline="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2L94:1Z2J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(6)</a:t>
                      </a:r>
                      <a:r>
                        <a:rPr lang="en-US" sz="1400" b="0" baseline="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2N82:2N7X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(7) 1Z2J:2L94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just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(8) 2N7X:2N82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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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863">
                <a:tc>
                  <a:txBody>
                    <a:bodyPr/>
                    <a:lstStyle/>
                    <a:p>
                      <a:pPr algn="just"/>
                      <a:r>
                        <a:rPr lang="en-US" sz="1300" b="0" dirty="0" smtClean="0">
                          <a:latin typeface="Helvetica"/>
                          <a:cs typeface="Helvetica"/>
                        </a:rPr>
                        <a:t>True-Positive</a:t>
                      </a:r>
                      <a:r>
                        <a:rPr lang="en-US" sz="1300" b="0" baseline="0" dirty="0" smtClean="0">
                          <a:latin typeface="Helvetica"/>
                          <a:cs typeface="Helvetica"/>
                        </a:rPr>
                        <a:t> Rates:</a:t>
                      </a:r>
                      <a:endParaRPr lang="en-US" sz="13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4/8</a:t>
                      </a:r>
                      <a:r>
                        <a:rPr lang="en-US" sz="1300" b="0" baseline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7/8 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7/8</a:t>
                      </a:r>
                      <a:endParaRPr lang="en-US" sz="13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6/8</a:t>
                      </a:r>
                      <a:r>
                        <a:rPr lang="en-US" sz="1300" b="0" baseline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6/8 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7/8</a:t>
                      </a:r>
                      <a:endParaRPr lang="en-US" sz="13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7/8</a:t>
                      </a:r>
                      <a:r>
                        <a:rPr lang="en-US" sz="1300" b="0" baseline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6/8 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7/8</a:t>
                      </a:r>
                      <a:endParaRPr lang="en-US" sz="13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592" y="274638"/>
            <a:ext cx="5860815" cy="1143000"/>
          </a:xfrm>
        </p:spPr>
        <p:txBody>
          <a:bodyPr/>
          <a:lstStyle/>
          <a:p>
            <a:r>
              <a:rPr lang="en-US" b="1" dirty="0" smtClean="0"/>
              <a:t>Consensus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118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102316"/>
              </p:ext>
            </p:extLst>
          </p:nvPr>
        </p:nvGraphicFramePr>
        <p:xfrm>
          <a:off x="1641593" y="1431489"/>
          <a:ext cx="5860814" cy="3995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5991"/>
                <a:gridCol w="1394941"/>
                <a:gridCol w="1394941"/>
                <a:gridCol w="1394941"/>
              </a:tblGrid>
              <a:tr h="562883">
                <a:tc>
                  <a:txBody>
                    <a:bodyPr/>
                    <a:lstStyle/>
                    <a:p>
                      <a:pPr algn="l"/>
                      <a:endParaRPr lang="en-US" sz="18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Average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Structure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(</a:t>
                      </a:r>
                      <a:r>
                        <a:rPr lang="en-US" sz="1200" b="0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H,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, 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Conformationally</a:t>
                      </a:r>
                      <a:endParaRPr lang="en-US" sz="1200" b="0" baseline="0" dirty="0" smtClean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  <a:p>
                      <a:pPr algn="ctr"/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Averaged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(</a:t>
                      </a:r>
                      <a:r>
                        <a:rPr lang="en-US" sz="1200" b="0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H,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, 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Each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Model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(</a:t>
                      </a:r>
                      <a:r>
                        <a:rPr lang="en-US" sz="1200" b="0" baseline="3000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H,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0" baseline="3000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, 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H +</a:t>
                      </a:r>
                      <a:r>
                        <a:rPr lang="en-US" sz="1200" b="0" baseline="3000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13</a:t>
                      </a:r>
                      <a:r>
                        <a:rPr lang="en-US" sz="12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C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(1) 1R2P:2LPS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(2) 2FRL:2M22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(3) 2HX2:2M21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(4) 2KFC:2L1V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(5)</a:t>
                      </a:r>
                      <a:r>
                        <a:rPr lang="en-US" sz="1400" b="0" baseline="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2L94:1Z2J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✗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(6)</a:t>
                      </a:r>
                      <a:r>
                        <a:rPr lang="en-US" sz="1400" b="0" baseline="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2N82:2N7X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lang="en-US" sz="1800" b="0" baseline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(7) 1Z2J:2L94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lang="en-US" sz="1800" b="0" dirty="0" smtClean="0">
                          <a:solidFill>
                            <a:srgbClr val="FF66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lang="en-US" sz="1800" b="0" baseline="0" dirty="0" smtClean="0">
                          <a:solidFill>
                            <a:srgbClr val="0000FF"/>
                          </a:solidFill>
                          <a:latin typeface="Helvetica"/>
                          <a:ea typeface="+mn-ea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noFill/>
                  </a:tcPr>
                </a:tc>
              </a:tr>
              <a:tr h="321647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Helvetica"/>
                          <a:cs typeface="Helvetica"/>
                        </a:rPr>
                        <a:t>(8) 2N7X:2N82</a:t>
                      </a:r>
                      <a:endParaRPr lang="en-US" sz="14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 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F79646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79646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 </a:t>
                      </a:r>
                      <a:r>
                        <a:rPr lang="en-US" sz="1800" b="0" dirty="0" smtClean="0">
                          <a:solidFill>
                            <a:srgbClr val="0000FF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, </a:t>
                      </a:r>
                      <a:r>
                        <a:rPr lang="en-US" sz="1800" b="0" dirty="0" smtClean="0">
                          <a:solidFill>
                            <a:srgbClr val="FF0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863">
                <a:tc>
                  <a:txBody>
                    <a:bodyPr/>
                    <a:lstStyle/>
                    <a:p>
                      <a:pPr algn="l"/>
                      <a:r>
                        <a:rPr lang="en-US" sz="1300" b="0" dirty="0" smtClean="0">
                          <a:latin typeface="Helvetica"/>
                          <a:cs typeface="Helvetica"/>
                        </a:rPr>
                        <a:t>True-Positive</a:t>
                      </a:r>
                      <a:r>
                        <a:rPr lang="en-US" sz="1300" b="0" baseline="0" dirty="0" smtClean="0">
                          <a:latin typeface="Helvetica"/>
                          <a:cs typeface="Helvetica"/>
                        </a:rPr>
                        <a:t> Rates:</a:t>
                      </a:r>
                      <a:endParaRPr lang="en-US" sz="1300" b="0" dirty="0"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3/8,</a:t>
                      </a:r>
                      <a:r>
                        <a:rPr lang="en-US" sz="1300" b="0" baseline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7/8,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5/8</a:t>
                      </a:r>
                      <a:endParaRPr lang="en-US" sz="1300" b="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6/8,</a:t>
                      </a:r>
                      <a:r>
                        <a:rPr lang="en-US" sz="1300" b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7/8,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7/8</a:t>
                      </a:r>
                      <a:endParaRPr lang="en-US" sz="13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 smtClean="0">
                          <a:solidFill>
                            <a:srgbClr val="F79646"/>
                          </a:solidFill>
                          <a:latin typeface="Helvetica"/>
                          <a:cs typeface="Helvetica"/>
                        </a:rPr>
                        <a:t>6/8,</a:t>
                      </a:r>
                      <a:r>
                        <a:rPr lang="en-US" sz="1300" b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300" b="0" baseline="0" dirty="0" smtClean="0">
                          <a:solidFill>
                            <a:srgbClr val="3366FF"/>
                          </a:solidFill>
                          <a:latin typeface="Helvetica"/>
                          <a:cs typeface="Helvetica"/>
                        </a:rPr>
                        <a:t>6/8,</a:t>
                      </a:r>
                      <a:r>
                        <a:rPr lang="en-US" sz="1300" b="0" baseline="0" dirty="0" smtClean="0">
                          <a:solidFill>
                            <a:srgbClr val="FF0000"/>
                          </a:solidFill>
                          <a:latin typeface="Helvetica"/>
                          <a:cs typeface="Helvetica"/>
                        </a:rPr>
                        <a:t> 7/8</a:t>
                      </a:r>
                      <a:endParaRPr lang="en-US" sz="1300" b="0" dirty="0" smtClean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592" y="274638"/>
            <a:ext cx="5860815" cy="1143000"/>
          </a:xfrm>
        </p:spPr>
        <p:txBody>
          <a:bodyPr/>
          <a:lstStyle/>
          <a:p>
            <a:r>
              <a:rPr lang="en-US" b="1" dirty="0" smtClean="0"/>
              <a:t>RAMSEY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2545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1423</Words>
  <Application>Microsoft Macintosh PowerPoint</Application>
  <PresentationFormat>On-screen Show (4:3)</PresentationFormat>
  <Paragraphs>429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Consensus</vt:lpstr>
      <vt:lpstr>Consensus</vt:lpstr>
      <vt:lpstr>RAMSEY</vt:lpstr>
      <vt:lpstr>LARMORD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Terrence Frank</dc:creator>
  <cp:lastModifiedBy>Aaron Terrence Frank</cp:lastModifiedBy>
  <cp:revision>83</cp:revision>
  <dcterms:created xsi:type="dcterms:W3CDTF">2016-08-09T13:54:29Z</dcterms:created>
  <dcterms:modified xsi:type="dcterms:W3CDTF">2016-12-14T21:52:15Z</dcterms:modified>
</cp:coreProperties>
</file>